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D20AF992-D0A6-4EDE-9C1F-F471C9740E62}">
          <p14:sldIdLst>
            <p14:sldId id="263"/>
            <p14:sldId id="257"/>
            <p14:sldId id="258"/>
            <p14:sldId id="259"/>
            <p14:sldId id="260"/>
            <p14:sldId id="262"/>
            <p14:sldId id="26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5" autoAdjust="0"/>
    <p:restoredTop sz="94804" autoAdjust="0"/>
  </p:normalViewPr>
  <p:slideViewPr>
    <p:cSldViewPr snapToGrid="0">
      <p:cViewPr>
        <p:scale>
          <a:sx n="125" d="100"/>
          <a:sy n="125" d="100"/>
        </p:scale>
        <p:origin x="-12" y="-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57B16-A95B-47C2-8B73-B02A01EE3A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F0118A-7CAC-44F9-AA30-557DD15A63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471933-8753-45F1-88BC-489DE7649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AAC83-E295-42B5-982E-BE3B9345BCD3}" type="datetimeFigureOut">
              <a:rPr lang="fr-FR" smtClean="0"/>
              <a:t>31/05/2018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2E1842-B71A-475F-B6E0-EA3F38924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6345D2-45B7-4B2C-9D80-0F3D32B1B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27FA6-6D1D-427D-B50D-73BFA92FB8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4471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F2C30-D2BA-4EAF-9F8A-0F73D59E2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9D7B89-DD5B-46D6-AD39-A67D5C9EC5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F6CD35-2085-4C12-BAF3-EA33EF960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AAC83-E295-42B5-982E-BE3B9345BCD3}" type="datetimeFigureOut">
              <a:rPr lang="fr-FR" smtClean="0"/>
              <a:t>31/05/2018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187991-9F3E-4858-8C2D-D5FDCB570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F1B2AC-9C41-4388-BEFA-38D5D79C1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27FA6-6D1D-427D-B50D-73BFA92FB8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1827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93A043-2A88-4B7A-93E0-E8F5717312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950C93-98FA-44A7-A1A8-7CF41A4BA8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0C533E-2176-464E-BF1D-7E6A846B8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AAC83-E295-42B5-982E-BE3B9345BCD3}" type="datetimeFigureOut">
              <a:rPr lang="fr-FR" smtClean="0"/>
              <a:t>31/05/2018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71B9F8-7835-4271-946E-047BF2D1E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1A9989-0D3A-49AC-B569-687A76547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27FA6-6D1D-427D-B50D-73BFA92FB8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4266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A9D210-D689-421D-85B3-F6D87F241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70E3D8-6439-4E0C-BF5F-84D7536806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B8248E-5257-422F-9A45-B1348BE2E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AAC83-E295-42B5-982E-BE3B9345BCD3}" type="datetimeFigureOut">
              <a:rPr lang="fr-FR" smtClean="0"/>
              <a:t>31/05/2018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60A67F-692B-4E9F-81FB-AC74945C1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8974EA-B762-45D2-8F0A-973A602CC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27FA6-6D1D-427D-B50D-73BFA92FB8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3380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B8957-2A65-4C10-828F-E33F6B0A8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A3489A-1E83-4CD6-9DEB-EB01AA826B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EF4556-1DF1-443D-9DCA-3FEB904A9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AAC83-E295-42B5-982E-BE3B9345BCD3}" type="datetimeFigureOut">
              <a:rPr lang="fr-FR" smtClean="0"/>
              <a:t>31/05/2018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88AFC9-36A1-4E6D-85E7-3E73C4649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054535-9E0C-474B-99DC-00BF1B89D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27FA6-6D1D-427D-B50D-73BFA92FB8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874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171F7-9450-44DB-BA03-9565F08214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59FA33-5C34-44F9-899A-A6EC94BA71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FF3A7C-DA83-44B7-93B1-50BF31C9BA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C6D4F0-BE9E-48FD-9AE0-E4DFD0D49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AAC83-E295-42B5-982E-BE3B9345BCD3}" type="datetimeFigureOut">
              <a:rPr lang="fr-FR" smtClean="0"/>
              <a:t>31/05/2018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B5A2EE-A280-4CBF-8CD5-A150ED65A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3EF429-2323-4FD4-87E5-96CC7AF3E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27FA6-6D1D-427D-B50D-73BFA92FB8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8115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13FB76-AEBF-4E0C-AEBB-40661C74E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D4D2BE-6EDF-4617-ACC8-E0ABC56C32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2D2FBC-6496-4859-8330-C56BC1293B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3A68A7-6FC4-4406-A5E1-9C36A441BB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20A7C9-DF2E-4500-A2E8-AA7CA496E6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B5F8917-E564-48F1-AF37-1D1110EF9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AAC83-E295-42B5-982E-BE3B9345BCD3}" type="datetimeFigureOut">
              <a:rPr lang="fr-FR" smtClean="0"/>
              <a:t>31/05/2018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E764FC-5946-468A-8712-712A07580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E15116-06CB-4457-8AAB-FA9D232EB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27FA6-6D1D-427D-B50D-73BFA92FB8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5668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D4C0F-F026-4736-BAD2-44CEA5DEB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D5949D-3FAB-4B4C-954B-42F752574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AAC83-E295-42B5-982E-BE3B9345BCD3}" type="datetimeFigureOut">
              <a:rPr lang="fr-FR" smtClean="0"/>
              <a:t>31/05/2018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AE22AE-506C-41B3-A92A-D7C1BA992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5D72AD-B946-4A0C-9692-FCD0D4F11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27FA6-6D1D-427D-B50D-73BFA92FB8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3981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735A1E-2B25-4C8C-B15B-B5AE98C44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AAC83-E295-42B5-982E-BE3B9345BCD3}" type="datetimeFigureOut">
              <a:rPr lang="fr-FR" smtClean="0"/>
              <a:t>31/05/2018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E1E903-ADA0-41BE-875D-F27847B65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5B3AB5-FEE2-4419-A8B1-60CED848D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27FA6-6D1D-427D-B50D-73BFA92FB8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3668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874ED-9F3B-47E6-8C06-1132A177C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F58282-81F0-4C75-8586-C07BC5632F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C75BBF-6148-4D17-B8F1-14250337E5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A1AE40-5C3D-4A05-BB48-AA096EF9A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AAC83-E295-42B5-982E-BE3B9345BCD3}" type="datetimeFigureOut">
              <a:rPr lang="fr-FR" smtClean="0"/>
              <a:t>31/05/2018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A6898-AE02-48C3-9A9B-D6639F4B1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C9F7F5-2213-4E15-8453-FD2ED8843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27FA6-6D1D-427D-B50D-73BFA92FB8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797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7E241-F492-4E48-8D79-E7B2C1EE42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36647D-BE0B-446E-AFC3-8760F3030E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458223-CE9E-4CBE-A282-C0F886EB4C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909488-EEA8-401B-8646-5EAB7E159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AAC83-E295-42B5-982E-BE3B9345BCD3}" type="datetimeFigureOut">
              <a:rPr lang="fr-FR" smtClean="0"/>
              <a:t>31/05/2018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1C665A-C8AC-4D42-B283-28EFC7374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5ED922-0193-4353-A8E5-EA507C015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27FA6-6D1D-427D-B50D-73BFA92FB8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708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EBE5052-70AF-4CE7-A2BB-86EB77324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6EAAB5-09E7-4603-88F0-C653292FD1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15EB2E-C87C-4CC3-BF05-F9E110E799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AAC83-E295-42B5-982E-BE3B9345BCD3}" type="datetimeFigureOut">
              <a:rPr lang="fr-FR" smtClean="0"/>
              <a:t>31/05/2018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F2A34C-A314-43BB-AF5A-D25305B8B2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B1D116-525D-47F7-90F1-5EBF27E455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E27FA6-6D1D-427D-B50D-73BFA92FB8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0276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18" Type="http://schemas.openxmlformats.org/officeDocument/2006/relationships/image" Target="../media/image21.png"/><Relationship Id="rId3" Type="http://schemas.openxmlformats.org/officeDocument/2006/relationships/image" Target="../media/image7.png"/><Relationship Id="rId21" Type="http://schemas.openxmlformats.org/officeDocument/2006/relationships/image" Target="../media/image23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17" Type="http://schemas.openxmlformats.org/officeDocument/2006/relationships/image" Target="../media/image20.png"/><Relationship Id="rId2" Type="http://schemas.openxmlformats.org/officeDocument/2006/relationships/image" Target="../media/image6.png"/><Relationship Id="rId16" Type="http://schemas.openxmlformats.org/officeDocument/2006/relationships/image" Target="../media/image19.png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5" Type="http://schemas.openxmlformats.org/officeDocument/2006/relationships/image" Target="../media/image18.png"/><Relationship Id="rId10" Type="http://schemas.openxmlformats.org/officeDocument/2006/relationships/image" Target="../media/image14.png"/><Relationship Id="rId19" Type="http://schemas.openxmlformats.org/officeDocument/2006/relationships/image" Target="../media/image22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AF10C2-A387-49EA-8921-D27514F1BF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>
                <a:solidFill>
                  <a:schemeClr val="accent1">
                    <a:lumMod val="50000"/>
                  </a:schemeClr>
                </a:solidFill>
              </a:rPr>
              <a:t>SOUTENANCE PJS2/GPJI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3937155-8BD7-447C-855A-8F6CE1DE797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Joseph Donato, Sylvie Alfred, </a:t>
            </a:r>
            <a:r>
              <a:rPr lang="fr-FR"/>
              <a:t>Arsène Lapostolet</a:t>
            </a:r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57819A1-22B1-4AAD-A0AB-077DFEF87C7A}"/>
              </a:ext>
            </a:extLst>
          </p:cNvPr>
          <p:cNvSpPr/>
          <p:nvPr/>
        </p:nvSpPr>
        <p:spPr>
          <a:xfrm>
            <a:off x="-552450" y="1123950"/>
            <a:ext cx="13430250" cy="5368925"/>
          </a:xfrm>
          <a:prstGeom prst="rect">
            <a:avLst/>
          </a:prstGeom>
          <a:noFill/>
          <a:ln w="57150">
            <a:solidFill>
              <a:srgbClr val="00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Picture 4" descr="RÃ©sultat de recherche d'images pour &quot;IHM icon&quot;">
            <a:extLst>
              <a:ext uri="{FF2B5EF4-FFF2-40B4-BE49-F238E27FC236}">
                <a16:creationId xmlns:a16="http://schemas.microsoft.com/office/drawing/2014/main" id="{AF8635AB-6218-4C48-8D0F-C55F39A314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1928" y="4414917"/>
            <a:ext cx="1688143" cy="1685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2945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C504D-EA4C-4607-B673-B996D1EA1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r>
              <a:rPr lang="fr-FR" altLang="fr-FR" b="1" dirty="0">
                <a:solidFill>
                  <a:schemeClr val="accent1">
                    <a:lumMod val="50000"/>
                  </a:schemeClr>
                </a:solidFill>
              </a:rPr>
              <a:t>DÉMARCHE DE PROJET PROPOSÉE</a:t>
            </a:r>
            <a:endParaRPr lang="fr-FR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E00D8A-7B09-49E5-A79A-5F78E2AC17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1862" y="1825625"/>
            <a:ext cx="10421938" cy="4351338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Projet choisi par l’enseignant</a:t>
            </a:r>
          </a:p>
          <a:p>
            <a:pPr marL="457200" lvl="1" indent="0">
              <a:buNone/>
            </a:pPr>
            <a:r>
              <a:rPr lang="fr-FR" dirty="0"/>
              <a:t>- Faisable</a:t>
            </a:r>
          </a:p>
          <a:p>
            <a:pPr marL="457200" lvl="1" indent="0">
              <a:buNone/>
            </a:pPr>
            <a:r>
              <a:rPr lang="fr-FR" dirty="0"/>
              <a:t>- Barème clair</a:t>
            </a:r>
          </a:p>
          <a:p>
            <a:pPr marL="457200" lvl="1" indent="0">
              <a:buNone/>
            </a:pPr>
            <a:r>
              <a:rPr lang="fr-FR" dirty="0"/>
              <a:t>- Pas très ludique</a:t>
            </a:r>
          </a:p>
          <a:p>
            <a:pPr marL="0" indent="0">
              <a:buNone/>
            </a:pPr>
            <a:r>
              <a:rPr lang="fr-FR" dirty="0"/>
              <a:t>Projet Pluridisciplinaire</a:t>
            </a:r>
          </a:p>
          <a:p>
            <a:pPr marL="457200" lvl="1" indent="0">
              <a:buNone/>
            </a:pPr>
            <a:r>
              <a:rPr lang="fr-FR" dirty="0"/>
              <a:t>- Application du cours : SGBD, BCO, IHM</a:t>
            </a:r>
          </a:p>
          <a:p>
            <a:pPr marL="457200" lvl="1" indent="0">
              <a:buNone/>
            </a:pPr>
            <a:r>
              <a:rPr lang="fr-FR" dirty="0"/>
              <a:t>- Révisions</a:t>
            </a:r>
          </a:p>
        </p:txBody>
      </p:sp>
      <p:pic>
        <p:nvPicPr>
          <p:cNvPr id="5124" name="Picture 4" descr="RÃ©sultat de recherche d'images pour &quot;softare design icon&quot;">
            <a:extLst>
              <a:ext uri="{FF2B5EF4-FFF2-40B4-BE49-F238E27FC236}">
                <a16:creationId xmlns:a16="http://schemas.microsoft.com/office/drawing/2014/main" id="{F5F8E0C2-464F-4E65-9E9C-E47EABD293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1375" y="123428"/>
            <a:ext cx="895350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276DF267-DE36-4BDC-A256-65D9BD84F6F3}"/>
              </a:ext>
            </a:extLst>
          </p:cNvPr>
          <p:cNvSpPr/>
          <p:nvPr/>
        </p:nvSpPr>
        <p:spPr>
          <a:xfrm>
            <a:off x="-552450" y="1123950"/>
            <a:ext cx="13430250" cy="5368925"/>
          </a:xfrm>
          <a:prstGeom prst="rect">
            <a:avLst/>
          </a:prstGeom>
          <a:noFill/>
          <a:ln w="57150">
            <a:solidFill>
              <a:srgbClr val="00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126" name="Picture 6" descr="RÃ©sultat de recherche d'images pour &quot;losange bleu&quot;">
            <a:extLst>
              <a:ext uri="{FF2B5EF4-FFF2-40B4-BE49-F238E27FC236}">
                <a16:creationId xmlns:a16="http://schemas.microsoft.com/office/drawing/2014/main" id="{83EB24EE-95DA-499B-8E5F-5610D52D21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2" y="1900238"/>
            <a:ext cx="292100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RÃ©sultat de recherche d'images pour &quot;losange bleu&quot;">
            <a:extLst>
              <a:ext uri="{FF2B5EF4-FFF2-40B4-BE49-F238E27FC236}">
                <a16:creationId xmlns:a16="http://schemas.microsoft.com/office/drawing/2014/main" id="{21559CF9-94C4-4777-93A0-9D0086489F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1" y="3613150"/>
            <a:ext cx="292101" cy="29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E2295F75-FC53-4D17-83C6-4598699E270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1844" y="2313264"/>
            <a:ext cx="523993" cy="392995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3A4049D0-8FA5-40D3-922E-DAAF17C901D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2869" y="2706259"/>
            <a:ext cx="523993" cy="392995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2539FEE2-193E-4A1C-AB76-4BF172C5DC0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6222" y="3099254"/>
            <a:ext cx="541760" cy="406320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D294AA37-A442-4460-A6B1-83996F73654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3269" y="4001294"/>
            <a:ext cx="523993" cy="392995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41108E28-557D-44A0-877E-974093B8B5E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1576" y="4394289"/>
            <a:ext cx="523993" cy="392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9315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96A64-3C43-4C50-8427-BA9B8AC83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1275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chemeClr val="accent1">
                    <a:lumMod val="50000"/>
                  </a:schemeClr>
                </a:solidFill>
              </a:rPr>
              <a:t>OUTILS CHOISIS</a:t>
            </a: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5B2404DC-B3DB-4046-A921-A51A028836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9937576"/>
              </p:ext>
            </p:extLst>
          </p:nvPr>
        </p:nvGraphicFramePr>
        <p:xfrm>
          <a:off x="771524" y="1264921"/>
          <a:ext cx="10923164" cy="50452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0791">
                  <a:extLst>
                    <a:ext uri="{9D8B030D-6E8A-4147-A177-3AD203B41FA5}">
                      <a16:colId xmlns:a16="http://schemas.microsoft.com/office/drawing/2014/main" val="3402876476"/>
                    </a:ext>
                  </a:extLst>
                </a:gridCol>
                <a:gridCol w="2730791">
                  <a:extLst>
                    <a:ext uri="{9D8B030D-6E8A-4147-A177-3AD203B41FA5}">
                      <a16:colId xmlns:a16="http://schemas.microsoft.com/office/drawing/2014/main" val="112024657"/>
                    </a:ext>
                  </a:extLst>
                </a:gridCol>
                <a:gridCol w="2730791">
                  <a:extLst>
                    <a:ext uri="{9D8B030D-6E8A-4147-A177-3AD203B41FA5}">
                      <a16:colId xmlns:a16="http://schemas.microsoft.com/office/drawing/2014/main" val="2171119261"/>
                    </a:ext>
                  </a:extLst>
                </a:gridCol>
                <a:gridCol w="2730791">
                  <a:extLst>
                    <a:ext uri="{9D8B030D-6E8A-4147-A177-3AD203B41FA5}">
                      <a16:colId xmlns:a16="http://schemas.microsoft.com/office/drawing/2014/main" val="1727935198"/>
                    </a:ext>
                  </a:extLst>
                </a:gridCol>
              </a:tblGrid>
              <a:tr h="417108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Joseph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Arsène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Sylvie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579123436"/>
                  </a:ext>
                </a:extLst>
              </a:tr>
              <a:tr h="1028483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Bureautique et Partage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Google drive, Word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Office 365</a:t>
                      </a:r>
                    </a:p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Google drive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3632049"/>
                  </a:ext>
                </a:extLst>
              </a:tr>
              <a:tr h="719938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Atelier de Génie Logiciel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err="1"/>
                        <a:t>Modelio</a:t>
                      </a:r>
                      <a:endParaRPr lang="fr-FR" dirty="0"/>
                    </a:p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Star UML, </a:t>
                      </a:r>
                      <a:r>
                        <a:rPr lang="fr-FR" dirty="0" err="1"/>
                        <a:t>Modelio</a:t>
                      </a:r>
                      <a:endParaRPr lang="fr-FR" dirty="0"/>
                    </a:p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err="1"/>
                        <a:t>Modelio</a:t>
                      </a:r>
                      <a:endParaRPr lang="fr-F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042929063"/>
                  </a:ext>
                </a:extLst>
              </a:tr>
              <a:tr h="719938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Prototypage</a:t>
                      </a:r>
                      <a:r>
                        <a:rPr lang="fr-FR" baseline="0" dirty="0"/>
                        <a:t> IHM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Powerpoint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Open </a:t>
                      </a:r>
                      <a:r>
                        <a:rPr lang="fr-FR" dirty="0" err="1"/>
                        <a:t>Element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Access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503432815"/>
                  </a:ext>
                </a:extLst>
              </a:tr>
              <a:tr h="719938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Outil SGBD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dirty="0" err="1"/>
                        <a:t>Jmerise</a:t>
                      </a:r>
                      <a:endParaRPr lang="fr-FR" dirty="0"/>
                    </a:p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dirty="0" err="1"/>
                        <a:t>Jmerise</a:t>
                      </a:r>
                      <a:endParaRPr lang="fr-FR" dirty="0"/>
                    </a:p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err="1"/>
                        <a:t>Jmerise</a:t>
                      </a:r>
                      <a:endParaRPr lang="fr-FR" dirty="0"/>
                    </a:p>
                    <a:p>
                      <a:pPr algn="ctr"/>
                      <a:endParaRPr lang="fr-F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554163671"/>
                  </a:ext>
                </a:extLst>
              </a:tr>
              <a:tr h="719938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Communication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Organisation</a:t>
                      </a:r>
                    </a:p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Discord</a:t>
                      </a:r>
                    </a:p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Messenger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852223572"/>
                  </a:ext>
                </a:extLst>
              </a:tr>
              <a:tr h="719938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Implémentation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Access</a:t>
                      </a:r>
                    </a:p>
                    <a:p>
                      <a:pPr algn="ctr"/>
                      <a:endParaRPr lang="fr-F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Access</a:t>
                      </a:r>
                    </a:p>
                    <a:p>
                      <a:pPr algn="ctr"/>
                      <a:endParaRPr lang="fr-F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Access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2416265"/>
                  </a:ext>
                </a:extLst>
              </a:tr>
            </a:tbl>
          </a:graphicData>
        </a:graphic>
      </p:graphicFrame>
      <p:pic>
        <p:nvPicPr>
          <p:cNvPr id="8" name="Image 7">
            <a:extLst>
              <a:ext uri="{FF2B5EF4-FFF2-40B4-BE49-F238E27FC236}">
                <a16:creationId xmlns:a16="http://schemas.microsoft.com/office/drawing/2014/main" id="{3E4682FE-BDB6-4064-8BBF-8625605326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9719" y="2103676"/>
            <a:ext cx="335604" cy="385944"/>
          </a:xfrm>
          <a:prstGeom prst="rect">
            <a:avLst/>
          </a:prstGeom>
        </p:spPr>
      </p:pic>
      <p:pic>
        <p:nvPicPr>
          <p:cNvPr id="1026" name="Picture 2" descr="RÃ©sultat de recherche d'images pour &quot;communication icon&quot;">
            <a:extLst>
              <a:ext uri="{FF2B5EF4-FFF2-40B4-BE49-F238E27FC236}">
                <a16:creationId xmlns:a16="http://schemas.microsoft.com/office/drawing/2014/main" id="{8FCFCB1D-A614-454A-9CE9-812EDD555A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9409" y="5245263"/>
            <a:ext cx="330986" cy="330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RÃ©sultat de recherche d'images pour &quot;implÃ©mentation icon&quot;">
            <a:extLst>
              <a:ext uri="{FF2B5EF4-FFF2-40B4-BE49-F238E27FC236}">
                <a16:creationId xmlns:a16="http://schemas.microsoft.com/office/drawing/2014/main" id="{3D232496-5FA4-4520-96EA-5C0D69E1A3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7101" y="3081165"/>
            <a:ext cx="335603" cy="309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RÃ©sultat de recherche d'images pour &quot;sgbd icon&quot;">
            <a:extLst>
              <a:ext uri="{FF2B5EF4-FFF2-40B4-BE49-F238E27FC236}">
                <a16:creationId xmlns:a16="http://schemas.microsoft.com/office/drawing/2014/main" id="{BC89302E-49AE-46D6-9A89-46DEBB9D93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9457" y="4512597"/>
            <a:ext cx="309594" cy="309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RÃ©sultat de recherche d'images pour &quot;code icon&quot;">
            <a:extLst>
              <a:ext uri="{FF2B5EF4-FFF2-40B4-BE49-F238E27FC236}">
                <a16:creationId xmlns:a16="http://schemas.microsoft.com/office/drawing/2014/main" id="{C08924E6-9656-4CEC-BE6F-2E7D02DF66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4337" y="5950359"/>
            <a:ext cx="330986" cy="330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Image 18" descr="Une image contenant texte&#10;&#10;Description générée avec un niveau de confiance élevé">
            <a:extLst>
              <a:ext uri="{FF2B5EF4-FFF2-40B4-BE49-F238E27FC236}">
                <a16:creationId xmlns:a16="http://schemas.microsoft.com/office/drawing/2014/main" id="{E8A11346-0FF7-48C5-AFE4-F136A8A8307A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2629" y="3762672"/>
            <a:ext cx="337130" cy="335604"/>
          </a:xfrm>
          <a:prstGeom prst="rect">
            <a:avLst/>
          </a:prstGeom>
        </p:spPr>
      </p:pic>
      <p:pic>
        <p:nvPicPr>
          <p:cNvPr id="21" name="Image 20">
            <a:extLst>
              <a:ext uri="{FF2B5EF4-FFF2-40B4-BE49-F238E27FC236}">
                <a16:creationId xmlns:a16="http://schemas.microsoft.com/office/drawing/2014/main" id="{DB1050C7-3BA9-4A13-BCF0-3041A3EB116F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3341" y="2168748"/>
            <a:ext cx="335605" cy="335605"/>
          </a:xfrm>
          <a:prstGeom prst="rect">
            <a:avLst/>
          </a:prstGeom>
        </p:spPr>
      </p:pic>
      <p:pic>
        <p:nvPicPr>
          <p:cNvPr id="23" name="Image 22">
            <a:extLst>
              <a:ext uri="{FF2B5EF4-FFF2-40B4-BE49-F238E27FC236}">
                <a16:creationId xmlns:a16="http://schemas.microsoft.com/office/drawing/2014/main" id="{E4BD6AD1-7D42-4421-8CEA-167D0257204F}"/>
              </a:ext>
            </a:extLst>
          </p:cNvPr>
          <p:cNvPicPr>
            <a:picLocks noChangeAspect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8223" y="3024270"/>
            <a:ext cx="385944" cy="385944"/>
          </a:xfrm>
          <a:prstGeom prst="rect">
            <a:avLst/>
          </a:prstGeom>
        </p:spPr>
      </p:pic>
      <p:pic>
        <p:nvPicPr>
          <p:cNvPr id="1036" name="Picture 12" descr="RÃ©sultat de recherche d'images pour &quot;star UML logo&quot;">
            <a:extLst>
              <a:ext uri="{FF2B5EF4-FFF2-40B4-BE49-F238E27FC236}">
                <a16:creationId xmlns:a16="http://schemas.microsoft.com/office/drawing/2014/main" id="{7673DDBA-68EA-4660-A083-7BA80719F1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7881" y="3053246"/>
            <a:ext cx="335605" cy="335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Image 26" descr="Une image contenant texte&#10;&#10;Description générée avec un niveau de confiance très élevé">
            <a:extLst>
              <a:ext uri="{FF2B5EF4-FFF2-40B4-BE49-F238E27FC236}">
                <a16:creationId xmlns:a16="http://schemas.microsoft.com/office/drawing/2014/main" id="{B69A4EFD-9A21-4C38-8AB4-931B53054767}"/>
              </a:ext>
            </a:extLst>
          </p:cNvPr>
          <p:cNvPicPr>
            <a:picLocks noChangeAspect="1"/>
          </p:cNvPicPr>
          <p:nvPr/>
        </p:nvPicPr>
        <p:blipFill>
          <a:blip r:embed="rId1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2629" y="4489644"/>
            <a:ext cx="356271" cy="356271"/>
          </a:xfrm>
          <a:prstGeom prst="rect">
            <a:avLst/>
          </a:prstGeom>
        </p:spPr>
      </p:pic>
      <p:pic>
        <p:nvPicPr>
          <p:cNvPr id="1038" name="Picture 14" descr="RÃ©sultat de recherche d'images pour &quot;Discord logo&quot;">
            <a:extLst>
              <a:ext uri="{FF2B5EF4-FFF2-40B4-BE49-F238E27FC236}">
                <a16:creationId xmlns:a16="http://schemas.microsoft.com/office/drawing/2014/main" id="{F83247ED-5F51-423C-A5BB-3D842FC247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5684" y="5147676"/>
            <a:ext cx="463072" cy="463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Image 34" descr="Une image contenant texte&#10;&#10;Description générée avec un niveau de confiance très élevé">
            <a:extLst>
              <a:ext uri="{FF2B5EF4-FFF2-40B4-BE49-F238E27FC236}">
                <a16:creationId xmlns:a16="http://schemas.microsoft.com/office/drawing/2014/main" id="{33579442-84F7-453D-B656-8A85A8303376}"/>
              </a:ext>
            </a:extLst>
          </p:cNvPr>
          <p:cNvPicPr>
            <a:picLocks noChangeAspect="1"/>
          </p:cNvPicPr>
          <p:nvPr/>
        </p:nvPicPr>
        <p:blipFill>
          <a:blip r:embed="rId1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4302" y="4521865"/>
            <a:ext cx="356271" cy="356271"/>
          </a:xfrm>
          <a:prstGeom prst="rect">
            <a:avLst/>
          </a:prstGeom>
        </p:spPr>
      </p:pic>
      <p:pic>
        <p:nvPicPr>
          <p:cNvPr id="29" name="Image 28" descr="Une image contenant clipart&#10;&#10;Description générée avec un niveau de confiance élevé">
            <a:extLst>
              <a:ext uri="{FF2B5EF4-FFF2-40B4-BE49-F238E27FC236}">
                <a16:creationId xmlns:a16="http://schemas.microsoft.com/office/drawing/2014/main" id="{38245613-7AD5-452A-BF1B-B5680FBC2E2C}"/>
              </a:ext>
            </a:extLst>
          </p:cNvPr>
          <p:cNvPicPr>
            <a:picLocks noChangeAspect="1"/>
          </p:cNvPicPr>
          <p:nvPr/>
        </p:nvPicPr>
        <p:blipFill>
          <a:blip r:embed="rId1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8680" y="5930805"/>
            <a:ext cx="334079" cy="335605"/>
          </a:xfrm>
          <a:prstGeom prst="rect">
            <a:avLst/>
          </a:prstGeom>
        </p:spPr>
      </p:pic>
      <p:pic>
        <p:nvPicPr>
          <p:cNvPr id="38" name="Image 37" descr="Une image contenant clipart&#10;&#10;Description générée avec un niveau de confiance élevé">
            <a:extLst>
              <a:ext uri="{FF2B5EF4-FFF2-40B4-BE49-F238E27FC236}">
                <a16:creationId xmlns:a16="http://schemas.microsoft.com/office/drawing/2014/main" id="{32EF114D-A693-4D81-B6BA-68678FFDE431}"/>
              </a:ext>
            </a:extLst>
          </p:cNvPr>
          <p:cNvPicPr>
            <a:picLocks noChangeAspect="1"/>
          </p:cNvPicPr>
          <p:nvPr/>
        </p:nvPicPr>
        <p:blipFill>
          <a:blip r:embed="rId1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3124" y="5936495"/>
            <a:ext cx="334079" cy="335605"/>
          </a:xfrm>
          <a:prstGeom prst="rect">
            <a:avLst/>
          </a:prstGeom>
        </p:spPr>
      </p:pic>
      <p:sp>
        <p:nvSpPr>
          <p:cNvPr id="40" name="Rectangle 39">
            <a:extLst>
              <a:ext uri="{FF2B5EF4-FFF2-40B4-BE49-F238E27FC236}">
                <a16:creationId xmlns:a16="http://schemas.microsoft.com/office/drawing/2014/main" id="{591E0600-66C9-4418-AB20-037C47B8FF25}"/>
              </a:ext>
            </a:extLst>
          </p:cNvPr>
          <p:cNvSpPr/>
          <p:nvPr/>
        </p:nvSpPr>
        <p:spPr>
          <a:xfrm>
            <a:off x="-552450" y="1123950"/>
            <a:ext cx="13430250" cy="5368925"/>
          </a:xfrm>
          <a:prstGeom prst="rect">
            <a:avLst/>
          </a:prstGeom>
          <a:noFill/>
          <a:ln w="57150">
            <a:solidFill>
              <a:srgbClr val="00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3" name="Picture 4" descr="RÃ©sultat de recherche d'images pour &quot;softare design icon&quot;">
            <a:extLst>
              <a:ext uri="{FF2B5EF4-FFF2-40B4-BE49-F238E27FC236}">
                <a16:creationId xmlns:a16="http://schemas.microsoft.com/office/drawing/2014/main" id="{73941679-E9E8-4FF7-AA9F-232F02298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1375" y="123428"/>
            <a:ext cx="895350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906A4855-71BA-4B3B-B0BB-FDC60D995B73}"/>
              </a:ext>
            </a:extLst>
          </p:cNvPr>
          <p:cNvPicPr>
            <a:picLocks noChangeAspect="1"/>
          </p:cNvPicPr>
          <p:nvPr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1648" y="2168748"/>
            <a:ext cx="335604" cy="345175"/>
          </a:xfrm>
          <a:prstGeom prst="rect">
            <a:avLst/>
          </a:prstGeom>
        </p:spPr>
      </p:pic>
      <p:pic>
        <p:nvPicPr>
          <p:cNvPr id="24" name="Image 23" descr="Une image contenant clipart&#10;&#10;Description générée avec un niveau de confiance élevé">
            <a:extLst>
              <a:ext uri="{FF2B5EF4-FFF2-40B4-BE49-F238E27FC236}">
                <a16:creationId xmlns:a16="http://schemas.microsoft.com/office/drawing/2014/main" id="{042EC1A3-10E7-4906-8903-518D1E7371BD}"/>
              </a:ext>
            </a:extLst>
          </p:cNvPr>
          <p:cNvPicPr>
            <a:picLocks noChangeAspect="1"/>
          </p:cNvPicPr>
          <p:nvPr/>
        </p:nvPicPr>
        <p:blipFill>
          <a:blip r:embed="rId1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6483" y="5936495"/>
            <a:ext cx="334079" cy="335605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9DE611C5-DFB0-40C2-9BE0-73F96340E60E}"/>
              </a:ext>
            </a:extLst>
          </p:cNvPr>
          <p:cNvPicPr>
            <a:picLocks noChangeAspect="1"/>
          </p:cNvPicPr>
          <p:nvPr/>
        </p:nvPicPr>
        <p:blipFill>
          <a:blip r:embed="rId1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5721" y="5227197"/>
            <a:ext cx="335604" cy="335604"/>
          </a:xfrm>
          <a:prstGeom prst="rect">
            <a:avLst/>
          </a:prstGeom>
        </p:spPr>
      </p:pic>
      <p:pic>
        <p:nvPicPr>
          <p:cNvPr id="28" name="Image 27" descr="Une image contenant texte&#10;&#10;Description générée avec un niveau de confiance très élevé">
            <a:extLst>
              <a:ext uri="{FF2B5EF4-FFF2-40B4-BE49-F238E27FC236}">
                <a16:creationId xmlns:a16="http://schemas.microsoft.com/office/drawing/2014/main" id="{70C1CA73-10F2-4D8B-B066-D99162C70765}"/>
              </a:ext>
            </a:extLst>
          </p:cNvPr>
          <p:cNvPicPr>
            <a:picLocks noChangeAspect="1"/>
          </p:cNvPicPr>
          <p:nvPr/>
        </p:nvPicPr>
        <p:blipFill>
          <a:blip r:embed="rId1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5388" y="4524171"/>
            <a:ext cx="356271" cy="356271"/>
          </a:xfrm>
          <a:prstGeom prst="rect">
            <a:avLst/>
          </a:prstGeom>
        </p:spPr>
      </p:pic>
      <p:pic>
        <p:nvPicPr>
          <p:cNvPr id="30" name="Image 29">
            <a:extLst>
              <a:ext uri="{FF2B5EF4-FFF2-40B4-BE49-F238E27FC236}">
                <a16:creationId xmlns:a16="http://schemas.microsoft.com/office/drawing/2014/main" id="{2821498F-84F3-4EC6-A384-621297C7307A}"/>
              </a:ext>
            </a:extLst>
          </p:cNvPr>
          <p:cNvPicPr>
            <a:picLocks noChangeAspect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5715" y="3024270"/>
            <a:ext cx="385944" cy="385944"/>
          </a:xfrm>
          <a:prstGeom prst="rect">
            <a:avLst/>
          </a:prstGeom>
        </p:spPr>
      </p:pic>
      <p:pic>
        <p:nvPicPr>
          <p:cNvPr id="31" name="Image 30">
            <a:extLst>
              <a:ext uri="{FF2B5EF4-FFF2-40B4-BE49-F238E27FC236}">
                <a16:creationId xmlns:a16="http://schemas.microsoft.com/office/drawing/2014/main" id="{E4BD6AD1-7D42-4421-8CEA-167D0257204F}"/>
              </a:ext>
            </a:extLst>
          </p:cNvPr>
          <p:cNvPicPr>
            <a:picLocks noChangeAspect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1057" y="3014336"/>
            <a:ext cx="385944" cy="385944"/>
          </a:xfrm>
          <a:prstGeom prst="rect">
            <a:avLst/>
          </a:prstGeom>
        </p:spPr>
      </p:pic>
      <p:pic>
        <p:nvPicPr>
          <p:cNvPr id="50" name="Image 49">
            <a:extLst>
              <a:ext uri="{FF2B5EF4-FFF2-40B4-BE49-F238E27FC236}">
                <a16:creationId xmlns:a16="http://schemas.microsoft.com/office/drawing/2014/main" id="{986B7A07-ADC2-4415-BB38-4110747C72A5}"/>
              </a:ext>
            </a:extLst>
          </p:cNvPr>
          <p:cNvPicPr>
            <a:picLocks noChangeAspect="1"/>
          </p:cNvPicPr>
          <p:nvPr/>
        </p:nvPicPr>
        <p:blipFill>
          <a:blip r:embed="rId1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8002" y="2222955"/>
            <a:ext cx="335603" cy="290968"/>
          </a:xfrm>
          <a:prstGeom prst="rect">
            <a:avLst/>
          </a:prstGeom>
        </p:spPr>
      </p:pic>
      <p:pic>
        <p:nvPicPr>
          <p:cNvPr id="51" name="Image 50">
            <a:extLst>
              <a:ext uri="{FF2B5EF4-FFF2-40B4-BE49-F238E27FC236}">
                <a16:creationId xmlns:a16="http://schemas.microsoft.com/office/drawing/2014/main" id="{614AFFF8-D2EE-4705-96BF-96465BA1E692}"/>
              </a:ext>
            </a:extLst>
          </p:cNvPr>
          <p:cNvPicPr>
            <a:picLocks noChangeAspect="1"/>
          </p:cNvPicPr>
          <p:nvPr/>
        </p:nvPicPr>
        <p:blipFill>
          <a:blip r:embed="rId1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138" y="2220387"/>
            <a:ext cx="335604" cy="335604"/>
          </a:xfrm>
          <a:prstGeom prst="rect">
            <a:avLst/>
          </a:prstGeom>
        </p:spPr>
      </p:pic>
      <p:pic>
        <p:nvPicPr>
          <p:cNvPr id="3" name="Picture 2" descr="RÃ©sultat de recherche d'images pour &quot;openelement logo&quot;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6154" y="3762672"/>
            <a:ext cx="374419" cy="377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Image 51" descr="Une image contenant clipart&#10;&#10;Description générée avec un niveau de confiance élevé">
            <a:extLst>
              <a:ext uri="{FF2B5EF4-FFF2-40B4-BE49-F238E27FC236}">
                <a16:creationId xmlns:a16="http://schemas.microsoft.com/office/drawing/2014/main" id="{042EC1A3-10E7-4906-8903-518D1E7371BD}"/>
              </a:ext>
            </a:extLst>
          </p:cNvPr>
          <p:cNvPicPr>
            <a:picLocks noChangeAspect="1"/>
          </p:cNvPicPr>
          <p:nvPr/>
        </p:nvPicPr>
        <p:blipFill>
          <a:blip r:embed="rId1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1648" y="3755823"/>
            <a:ext cx="334079" cy="335605"/>
          </a:xfrm>
          <a:prstGeom prst="rect">
            <a:avLst/>
          </a:prstGeom>
        </p:spPr>
      </p:pic>
      <p:pic>
        <p:nvPicPr>
          <p:cNvPr id="4" name="Picture 4" descr="RÃ©sultat de recherche d'images pour &quot;IHM icon&quot;"/>
          <p:cNvPicPr>
            <a:picLocks noChangeAspect="1" noChangeArrowheads="1"/>
          </p:cNvPicPr>
          <p:nvPr/>
        </p:nvPicPr>
        <p:blipFill>
          <a:blip r:embed="rId20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9457" y="3753151"/>
            <a:ext cx="327432" cy="326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Image 8" descr="Une image contenant texte, signe&#10;&#10;Description générée avec un niveau de confiance élevé">
            <a:extLst>
              <a:ext uri="{FF2B5EF4-FFF2-40B4-BE49-F238E27FC236}">
                <a16:creationId xmlns:a16="http://schemas.microsoft.com/office/drawing/2014/main" id="{956F0365-522B-42E2-AA7D-BF4F82436DD1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1057" y="2170145"/>
            <a:ext cx="335604" cy="335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511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02881-A812-4F64-BCA7-C85461A50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r>
              <a:rPr lang="fr-FR" altLang="fr-FR" b="1" dirty="0">
                <a:solidFill>
                  <a:schemeClr val="accent1">
                    <a:lumMod val="50000"/>
                  </a:schemeClr>
                </a:solidFill>
              </a:rPr>
              <a:t>ITÉRATIONS EFFECTUÉES</a:t>
            </a:r>
            <a:endParaRPr lang="fr-FR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D68A5A-643F-4FB4-9AA3-DD4B72CBE2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8212" y="1825625"/>
            <a:ext cx="10415588" cy="4351338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Difficile de bien terminer une tâche</a:t>
            </a:r>
          </a:p>
          <a:p>
            <a:pPr marL="0" indent="0">
              <a:buNone/>
            </a:pPr>
            <a:r>
              <a:rPr lang="fr-FR" dirty="0"/>
              <a:t>Faire évoluer les modèles au fur et à mesure</a:t>
            </a:r>
          </a:p>
          <a:p>
            <a:pPr marL="0" indent="0">
              <a:buNone/>
            </a:pPr>
            <a:r>
              <a:rPr lang="fr-FR" dirty="0"/>
              <a:t>Implémentation du travail précèdent à chaque nouvelle étape</a:t>
            </a:r>
          </a:p>
          <a:p>
            <a:pPr marL="0" indent="0">
              <a:buNone/>
            </a:pPr>
            <a:r>
              <a:rPr lang="fr-FR" dirty="0"/>
              <a:t>Apporter le plus de détail possible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3E18D56-09FE-4E53-98D5-F65EDA0D9E3C}"/>
              </a:ext>
            </a:extLst>
          </p:cNvPr>
          <p:cNvSpPr/>
          <p:nvPr/>
        </p:nvSpPr>
        <p:spPr>
          <a:xfrm>
            <a:off x="-552450" y="1123950"/>
            <a:ext cx="13430250" cy="5368925"/>
          </a:xfrm>
          <a:prstGeom prst="rect">
            <a:avLst/>
          </a:prstGeom>
          <a:noFill/>
          <a:ln w="57150">
            <a:solidFill>
              <a:srgbClr val="00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Picture 4" descr="RÃ©sultat de recherche d'images pour &quot;softare design icon&quot;">
            <a:extLst>
              <a:ext uri="{FF2B5EF4-FFF2-40B4-BE49-F238E27FC236}">
                <a16:creationId xmlns:a16="http://schemas.microsoft.com/office/drawing/2014/main" id="{C2F66468-B9C7-4B4B-9C15-39009B805E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1375" y="123428"/>
            <a:ext cx="895350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RÃ©sultat de recherche d'images pour &quot;losange bleu&quot;">
            <a:extLst>
              <a:ext uri="{FF2B5EF4-FFF2-40B4-BE49-F238E27FC236}">
                <a16:creationId xmlns:a16="http://schemas.microsoft.com/office/drawing/2014/main" id="{26E44CDC-BE6E-43D6-8B95-4F3C655119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111" y="2416175"/>
            <a:ext cx="292101" cy="29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RÃ©sultat de recherche d'images pour &quot;losange bleu&quot;">
            <a:extLst>
              <a:ext uri="{FF2B5EF4-FFF2-40B4-BE49-F238E27FC236}">
                <a16:creationId xmlns:a16="http://schemas.microsoft.com/office/drawing/2014/main" id="{5093B0C7-A035-47B7-9466-BA33F4469D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111" y="1883170"/>
            <a:ext cx="292101" cy="29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RÃ©sultat de recherche d'images pour &quot;losange bleu&quot;">
            <a:extLst>
              <a:ext uri="{FF2B5EF4-FFF2-40B4-BE49-F238E27FC236}">
                <a16:creationId xmlns:a16="http://schemas.microsoft.com/office/drawing/2014/main" id="{5E6E7B86-8F69-4D41-AF51-8875CB51DD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111" y="2912685"/>
            <a:ext cx="292101" cy="29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6" descr="RÃ©sultat de recherche d'images pour &quot;losange bleu&quot;">
            <a:extLst>
              <a:ext uri="{FF2B5EF4-FFF2-40B4-BE49-F238E27FC236}">
                <a16:creationId xmlns:a16="http://schemas.microsoft.com/office/drawing/2014/main" id="{50390682-DAC2-41B3-9163-2562C93AAE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111" y="3467010"/>
            <a:ext cx="292101" cy="29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167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32336C-3032-4AF4-9B9A-F58D08C48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6350"/>
            <a:ext cx="11087100" cy="1325563"/>
          </a:xfrm>
        </p:spPr>
        <p:txBody>
          <a:bodyPr/>
          <a:lstStyle/>
          <a:p>
            <a:r>
              <a:rPr lang="fr-FR" altLang="fr-FR" b="1" dirty="0">
                <a:solidFill>
                  <a:schemeClr val="accent1">
                    <a:lumMod val="50000"/>
                  </a:schemeClr>
                </a:solidFill>
              </a:rPr>
              <a:t>PROPOSITIONS D’AMÉLIORATION</a:t>
            </a:r>
            <a:endParaRPr lang="fr-FR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1D9C8E-9574-4A30-9C04-C0D1022401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5036" y="1825625"/>
            <a:ext cx="10418764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Plus de </a:t>
            </a:r>
            <a:r>
              <a:rPr lang="en-US" dirty="0" err="1"/>
              <a:t>liberté</a:t>
            </a:r>
            <a:r>
              <a:rPr lang="en-US" dirty="0"/>
              <a:t> </a:t>
            </a:r>
            <a:r>
              <a:rPr lang="en-US" dirty="0" err="1"/>
              <a:t>dans</a:t>
            </a:r>
            <a:r>
              <a:rPr lang="en-US" dirty="0"/>
              <a:t> le </a:t>
            </a:r>
            <a:r>
              <a:rPr lang="en-US" dirty="0" err="1"/>
              <a:t>choix</a:t>
            </a:r>
            <a:r>
              <a:rPr lang="en-US" dirty="0"/>
              <a:t> des </a:t>
            </a:r>
            <a:r>
              <a:rPr lang="en-US" dirty="0" err="1"/>
              <a:t>outils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Meilleur</a:t>
            </a:r>
            <a:r>
              <a:rPr lang="en-US" dirty="0"/>
              <a:t> </a:t>
            </a:r>
            <a:r>
              <a:rPr lang="en-US" dirty="0" err="1"/>
              <a:t>rythme</a:t>
            </a:r>
            <a:r>
              <a:rPr lang="en-US" dirty="0"/>
              <a:t> de travail</a:t>
            </a:r>
          </a:p>
          <a:p>
            <a:pPr marL="0" indent="0">
              <a:buNone/>
            </a:pPr>
            <a:r>
              <a:rPr lang="en-US" dirty="0" err="1"/>
              <a:t>Être</a:t>
            </a:r>
            <a:r>
              <a:rPr lang="en-US" dirty="0"/>
              <a:t> un </a:t>
            </a:r>
            <a:r>
              <a:rPr lang="en-US" dirty="0" err="1"/>
              <a:t>peu</a:t>
            </a:r>
            <a:r>
              <a:rPr lang="en-US" dirty="0"/>
              <a:t> plus </a:t>
            </a:r>
            <a:r>
              <a:rPr lang="en-US" dirty="0" err="1"/>
              <a:t>guidé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Avoir</a:t>
            </a:r>
            <a:r>
              <a:rPr lang="en-US" dirty="0"/>
              <a:t> un </a:t>
            </a:r>
            <a:r>
              <a:rPr lang="en-US" dirty="0" err="1"/>
              <a:t>avis</a:t>
            </a:r>
            <a:r>
              <a:rPr lang="en-US" dirty="0"/>
              <a:t> du travail tout au long du </a:t>
            </a:r>
            <a:r>
              <a:rPr lang="en-US" dirty="0" err="1"/>
              <a:t>projet</a:t>
            </a:r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DDBB17-35B6-4BFA-9FE5-66D1F168685C}"/>
              </a:ext>
            </a:extLst>
          </p:cNvPr>
          <p:cNvSpPr/>
          <p:nvPr/>
        </p:nvSpPr>
        <p:spPr>
          <a:xfrm>
            <a:off x="-552450" y="1123950"/>
            <a:ext cx="13430250" cy="5368925"/>
          </a:xfrm>
          <a:prstGeom prst="rect">
            <a:avLst/>
          </a:prstGeom>
          <a:noFill/>
          <a:ln w="57150">
            <a:solidFill>
              <a:srgbClr val="00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6" name="Picture 4" descr="RÃ©sultat de recherche d'images pour &quot;softare design icon&quot;">
            <a:extLst>
              <a:ext uri="{FF2B5EF4-FFF2-40B4-BE49-F238E27FC236}">
                <a16:creationId xmlns:a16="http://schemas.microsoft.com/office/drawing/2014/main" id="{E0C48F49-F0BE-4DDB-98CD-2124088016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1375" y="123428"/>
            <a:ext cx="895350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RÃ©sultat de recherche d'images pour &quot;losange bleu&quot;">
            <a:extLst>
              <a:ext uri="{FF2B5EF4-FFF2-40B4-BE49-F238E27FC236}">
                <a16:creationId xmlns:a16="http://schemas.microsoft.com/office/drawing/2014/main" id="{AEB05182-82D3-4476-B445-892A4D1F4A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6" y="1882775"/>
            <a:ext cx="292101" cy="29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RÃ©sultat de recherche d'images pour &quot;losange bleu&quot;">
            <a:extLst>
              <a:ext uri="{FF2B5EF4-FFF2-40B4-BE49-F238E27FC236}">
                <a16:creationId xmlns:a16="http://schemas.microsoft.com/office/drawing/2014/main" id="{43F60863-81C0-4783-B392-7FC8723348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6" y="2416175"/>
            <a:ext cx="292101" cy="29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RÃ©sultat de recherche d'images pour &quot;losange bleu&quot;">
            <a:extLst>
              <a:ext uri="{FF2B5EF4-FFF2-40B4-BE49-F238E27FC236}">
                <a16:creationId xmlns:a16="http://schemas.microsoft.com/office/drawing/2014/main" id="{D66FAF82-403A-4671-BED0-574F408DA9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5" y="2922587"/>
            <a:ext cx="292101" cy="29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RÃ©sultat de recherche d'images pour &quot;losange bleu&quot;">
            <a:extLst>
              <a:ext uri="{FF2B5EF4-FFF2-40B4-BE49-F238E27FC236}">
                <a16:creationId xmlns:a16="http://schemas.microsoft.com/office/drawing/2014/main" id="{5F85337B-441C-4988-B652-0D8D0A2861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727" y="3466534"/>
            <a:ext cx="292101" cy="29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262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01A03D8-A9C1-4071-BB7B-8577D3D73E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2812" y="1825625"/>
            <a:ext cx="10440988" cy="4351338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MS Office 365 pose souvent des problèmes de latence</a:t>
            </a:r>
          </a:p>
          <a:p>
            <a:pPr marL="0" indent="0">
              <a:buNone/>
            </a:pPr>
            <a:r>
              <a:rPr lang="fr-FR" dirty="0"/>
              <a:t>Toujours relire le travail de ses collègues</a:t>
            </a:r>
          </a:p>
          <a:p>
            <a:pPr marL="0" indent="0">
              <a:buNone/>
            </a:pPr>
            <a:r>
              <a:rPr lang="fr-FR" dirty="0"/>
              <a:t>Coordination entre l’équipe</a:t>
            </a:r>
          </a:p>
          <a:p>
            <a:pPr marL="0" indent="0">
              <a:buNone/>
            </a:pPr>
            <a:r>
              <a:rPr lang="fr-FR" dirty="0"/>
              <a:t>Utilisation de différents logiciels</a:t>
            </a:r>
          </a:p>
          <a:p>
            <a:pPr marL="0" indent="0">
              <a:buNone/>
            </a:pPr>
            <a:r>
              <a:rPr lang="fr-FR" dirty="0" err="1"/>
              <a:t>OpenElement</a:t>
            </a:r>
            <a:r>
              <a:rPr lang="fr-FR" dirty="0"/>
              <a:t> pose des problèmes d’ergonomie</a:t>
            </a:r>
          </a:p>
          <a:p>
            <a:pPr marL="0" indent="0">
              <a:buNone/>
            </a:pPr>
            <a:r>
              <a:rPr lang="fr-FR" dirty="0"/>
              <a:t>Création d’interaction multitables sous Access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7A9349C-61F0-48BF-BC2B-02C11007F331}"/>
              </a:ext>
            </a:extLst>
          </p:cNvPr>
          <p:cNvSpPr/>
          <p:nvPr/>
        </p:nvSpPr>
        <p:spPr>
          <a:xfrm>
            <a:off x="-552450" y="1123950"/>
            <a:ext cx="13430250" cy="5368925"/>
          </a:xfrm>
          <a:prstGeom prst="rect">
            <a:avLst/>
          </a:prstGeom>
          <a:noFill/>
          <a:ln w="57150">
            <a:solidFill>
              <a:srgbClr val="00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A81DF83-0BC7-48AA-99E6-0EF503DC094B}"/>
              </a:ext>
            </a:extLst>
          </p:cNvPr>
          <p:cNvSpPr txBox="1">
            <a:spLocks/>
          </p:cNvSpPr>
          <p:nvPr/>
        </p:nvSpPr>
        <p:spPr>
          <a:xfrm>
            <a:off x="838200" y="-6350"/>
            <a:ext cx="110871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b="1" dirty="0">
                <a:solidFill>
                  <a:schemeClr val="accent1">
                    <a:lumMod val="50000"/>
                  </a:schemeClr>
                </a:solidFill>
              </a:rPr>
              <a:t>COMPÉTENCES, CONNAISSANCES ACQUISES</a:t>
            </a:r>
          </a:p>
        </p:txBody>
      </p:sp>
      <p:pic>
        <p:nvPicPr>
          <p:cNvPr id="6" name="Picture 4" descr="RÃ©sultat de recherche d'images pour &quot;softare design icon&quot;">
            <a:extLst>
              <a:ext uri="{FF2B5EF4-FFF2-40B4-BE49-F238E27FC236}">
                <a16:creationId xmlns:a16="http://schemas.microsoft.com/office/drawing/2014/main" id="{CD2AD9E1-3E7A-47C6-B60B-414616122F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1375" y="123428"/>
            <a:ext cx="895350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RÃ©sultat de recherche d'images pour &quot;losange bleu&quot;">
            <a:extLst>
              <a:ext uri="{FF2B5EF4-FFF2-40B4-BE49-F238E27FC236}">
                <a16:creationId xmlns:a16="http://schemas.microsoft.com/office/drawing/2014/main" id="{E7EACEE6-1FD0-4745-8DB3-7B359A27AD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711" y="1898650"/>
            <a:ext cx="292101" cy="29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RÃ©sultat de recherche d'images pour &quot;losange bleu&quot;">
            <a:extLst>
              <a:ext uri="{FF2B5EF4-FFF2-40B4-BE49-F238E27FC236}">
                <a16:creationId xmlns:a16="http://schemas.microsoft.com/office/drawing/2014/main" id="{8080DC73-ADC5-4B98-A5AE-4F7E581368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711" y="2430463"/>
            <a:ext cx="292101" cy="29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RÃ©sultat de recherche d'images pour &quot;losange bleu&quot;">
            <a:extLst>
              <a:ext uri="{FF2B5EF4-FFF2-40B4-BE49-F238E27FC236}">
                <a16:creationId xmlns:a16="http://schemas.microsoft.com/office/drawing/2014/main" id="{3F38DD3E-1175-4F23-8EEB-4B1E1B57B1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710" y="2962276"/>
            <a:ext cx="292101" cy="29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RÃ©sultat de recherche d'images pour &quot;losange bleu&quot;">
            <a:extLst>
              <a:ext uri="{FF2B5EF4-FFF2-40B4-BE49-F238E27FC236}">
                <a16:creationId xmlns:a16="http://schemas.microsoft.com/office/drawing/2014/main" id="{B55485E8-AB05-44B1-9809-1829591E4D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710" y="3498622"/>
            <a:ext cx="292101" cy="29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6" descr="RÃ©sultat de recherche d'images pour &quot;losange bleu&quot;">
            <a:extLst>
              <a:ext uri="{FF2B5EF4-FFF2-40B4-BE49-F238E27FC236}">
                <a16:creationId xmlns:a16="http://schemas.microsoft.com/office/drawing/2014/main" id="{B55485E8-AB05-44B1-9809-1829591E4D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710" y="3927589"/>
            <a:ext cx="292101" cy="29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 descr="RÃ©sultat de recherche d'images pour &quot;losange bleu&quot;">
            <a:extLst>
              <a:ext uri="{FF2B5EF4-FFF2-40B4-BE49-F238E27FC236}">
                <a16:creationId xmlns:a16="http://schemas.microsoft.com/office/drawing/2014/main" id="{3500FC80-4113-450B-AB42-BEA1D55232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710" y="4461669"/>
            <a:ext cx="292101" cy="29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64839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5453C-EC08-4DE9-9A99-AB15EB504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750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chemeClr val="accent1">
                    <a:lumMod val="50000"/>
                  </a:schemeClr>
                </a:solidFill>
              </a:rPr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690569-B6A1-443C-BA7E-CB69F746FB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1386" y="1825625"/>
            <a:ext cx="10412413" cy="4351338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Projet pas très intéressant mais réaliste, complet et utile</a:t>
            </a:r>
          </a:p>
          <a:p>
            <a:pPr marL="0" indent="0">
              <a:buNone/>
            </a:pPr>
            <a:r>
              <a:rPr lang="fr-FR" dirty="0"/>
              <a:t>Apprentissage des outils type maquettage et AGL</a:t>
            </a:r>
          </a:p>
          <a:p>
            <a:pPr marL="0" indent="0">
              <a:buNone/>
            </a:pPr>
            <a:r>
              <a:rPr lang="fr-FR" dirty="0"/>
              <a:t>Bon travail d’équipe</a:t>
            </a:r>
          </a:p>
          <a:p>
            <a:pPr marL="0" indent="0">
              <a:buNone/>
            </a:pPr>
            <a:r>
              <a:rPr lang="fr-FR" dirty="0"/>
              <a:t>Expérience riche (Démarche d’un projet dans son ensemble)</a:t>
            </a:r>
          </a:p>
          <a:p>
            <a:pPr marL="0" indent="0">
              <a:buNone/>
            </a:pPr>
            <a:r>
              <a:rPr lang="fr-FR" dirty="0"/>
              <a:t>Projet Professionnalisant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FA9D40B-5D3C-4B6F-B9F8-22ADB10C5625}"/>
              </a:ext>
            </a:extLst>
          </p:cNvPr>
          <p:cNvSpPr/>
          <p:nvPr/>
        </p:nvSpPr>
        <p:spPr>
          <a:xfrm>
            <a:off x="-552450" y="1123950"/>
            <a:ext cx="13430250" cy="5368925"/>
          </a:xfrm>
          <a:prstGeom prst="rect">
            <a:avLst/>
          </a:prstGeom>
          <a:noFill/>
          <a:ln w="57150">
            <a:solidFill>
              <a:srgbClr val="00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6" name="Picture 4" descr="RÃ©sultat de recherche d'images pour &quot;softare design icon&quot;">
            <a:extLst>
              <a:ext uri="{FF2B5EF4-FFF2-40B4-BE49-F238E27FC236}">
                <a16:creationId xmlns:a16="http://schemas.microsoft.com/office/drawing/2014/main" id="{808A153D-2BFA-4FD1-892D-68291A2053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1375" y="123428"/>
            <a:ext cx="895350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RÃ©sultat de recherche d'images pour &quot;losange bleu&quot;">
            <a:extLst>
              <a:ext uri="{FF2B5EF4-FFF2-40B4-BE49-F238E27FC236}">
                <a16:creationId xmlns:a16="http://schemas.microsoft.com/office/drawing/2014/main" id="{121396ED-0F61-45CA-9179-463A0D43F7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286" y="3429000"/>
            <a:ext cx="292101" cy="29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RÃ©sultat de recherche d'images pour &quot;losange bleu&quot;">
            <a:extLst>
              <a:ext uri="{FF2B5EF4-FFF2-40B4-BE49-F238E27FC236}">
                <a16:creationId xmlns:a16="http://schemas.microsoft.com/office/drawing/2014/main" id="{48B7486F-9366-4CFE-9A7A-8669A47E20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286" y="2902743"/>
            <a:ext cx="292101" cy="29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RÃ©sultat de recherche d'images pour &quot;losange bleu&quot;">
            <a:extLst>
              <a:ext uri="{FF2B5EF4-FFF2-40B4-BE49-F238E27FC236}">
                <a16:creationId xmlns:a16="http://schemas.microsoft.com/office/drawing/2014/main" id="{E3F97EC2-360D-4455-9346-9E68630653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460" y="2427882"/>
            <a:ext cx="292101" cy="29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RÃ©sultat de recherche d'images pour &quot;losange bleu&quot;">
            <a:extLst>
              <a:ext uri="{FF2B5EF4-FFF2-40B4-BE49-F238E27FC236}">
                <a16:creationId xmlns:a16="http://schemas.microsoft.com/office/drawing/2014/main" id="{68AE46E9-201D-48EF-9F63-073BD669B9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286" y="1918492"/>
            <a:ext cx="292101" cy="29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6" descr="RÃ©sultat de recherche d'images pour &quot;losange bleu&quot;">
            <a:extLst>
              <a:ext uri="{FF2B5EF4-FFF2-40B4-BE49-F238E27FC236}">
                <a16:creationId xmlns:a16="http://schemas.microsoft.com/office/drawing/2014/main" id="{9D07EB7B-DC49-43FB-82E9-49EB5532F6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518" y="3984623"/>
            <a:ext cx="292101" cy="29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40316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218</Words>
  <Application>Microsoft Office PowerPoint</Application>
  <PresentationFormat>Grand écran</PresentationFormat>
  <Paragraphs>62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SOUTENANCE PJS2/GPJI</vt:lpstr>
      <vt:lpstr>DÉMARCHE DE PROJET PROPOSÉE</vt:lpstr>
      <vt:lpstr>OUTILS CHOISIS</vt:lpstr>
      <vt:lpstr>ITÉRATIONS EFFECTUÉES</vt:lpstr>
      <vt:lpstr>PROPOSITIONS D’AMÉLIORATION</vt:lpstr>
      <vt:lpstr>Présentation PowerPoint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Mikado</dc:creator>
  <cp:lastModifiedBy>Arsène Lapostolet</cp:lastModifiedBy>
  <cp:revision>68</cp:revision>
  <dcterms:created xsi:type="dcterms:W3CDTF">2018-05-27T14:57:42Z</dcterms:created>
  <dcterms:modified xsi:type="dcterms:W3CDTF">2018-05-31T09:01:19Z</dcterms:modified>
</cp:coreProperties>
</file>