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73" r:id="rId13"/>
    <p:sldId id="274" r:id="rId14"/>
    <p:sldId id="275" r:id="rId15"/>
    <p:sldId id="272" r:id="rId16"/>
    <p:sldId id="266" r:id="rId17"/>
    <p:sldId id="267" r:id="rId18"/>
    <p:sldId id="268" r:id="rId19"/>
    <p:sldId id="270" r:id="rId20"/>
    <p:sldId id="269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01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92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10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89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74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29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91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9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02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58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99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FD4A-49BD-4DA6-AA9B-D7C26D1DEA43}" type="datetimeFigureOut">
              <a:rPr lang="fr-FR" smtClean="0"/>
              <a:t>26/02/2015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71E3-74F3-445C-B313-E94B5B5587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7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element.f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1101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Guide de démarrage avec </a:t>
            </a:r>
            <a:r>
              <a:rPr lang="fr-FR" dirty="0" err="1" smtClean="0"/>
              <a:t>OpenElement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659" y="1700808"/>
            <a:ext cx="9108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L’outil </a:t>
            </a:r>
            <a:r>
              <a:rPr lang="fr-FR" dirty="0" err="1" smtClean="0"/>
              <a:t>OpenElement</a:t>
            </a:r>
            <a:r>
              <a:rPr lang="fr-FR" dirty="0" smtClean="0"/>
              <a:t> est un logiciel gratuit permettant de réaliser entre autres des maquettes au format HTML.</a:t>
            </a:r>
          </a:p>
          <a:p>
            <a:endParaRPr lang="fr-FR" dirty="0"/>
          </a:p>
          <a:p>
            <a:r>
              <a:rPr lang="fr-FR" dirty="0" smtClean="0"/>
              <a:t>Il est téléchargeable à l’adresse suivante </a:t>
            </a:r>
            <a:r>
              <a:rPr lang="fr-FR" dirty="0" smtClean="0">
                <a:hlinkClick r:id="rId2"/>
              </a:rPr>
              <a:t>http://www.openelement.fr/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Il est installé sur tous les postes de l’IUT.</a:t>
            </a:r>
          </a:p>
          <a:p>
            <a:endParaRPr lang="fr-FR" dirty="0"/>
          </a:p>
          <a:p>
            <a:pPr algn="just">
              <a:spcBef>
                <a:spcPct val="0"/>
              </a:spcBef>
            </a:pPr>
            <a:r>
              <a:rPr lang="fr-FR" altLang="fr-FR" b="1" u="sng" dirty="0">
                <a:latin typeface="Arial" charset="0"/>
              </a:rPr>
              <a:t>Avertissement:</a:t>
            </a:r>
          </a:p>
          <a:p>
            <a:pPr algn="just">
              <a:spcBef>
                <a:spcPct val="0"/>
              </a:spcBef>
            </a:pPr>
            <a:endParaRPr lang="fr-FR" altLang="fr-FR" dirty="0">
              <a:latin typeface="Arial" charset="0"/>
            </a:endParaRPr>
          </a:p>
          <a:p>
            <a:pPr lvl="1" algn="just">
              <a:spcBef>
                <a:spcPct val="0"/>
              </a:spcBef>
            </a:pPr>
            <a:r>
              <a:rPr lang="fr-FR" altLang="fr-FR" dirty="0">
                <a:latin typeface="Arial" charset="0"/>
              </a:rPr>
              <a:t>Cette présentation ne se substitue pas aux cours HTML, CSS et </a:t>
            </a:r>
            <a:r>
              <a:rPr lang="fr-FR" altLang="fr-FR" dirty="0" err="1">
                <a:latin typeface="Arial" charset="0"/>
              </a:rPr>
              <a:t>Javascript</a:t>
            </a:r>
            <a:r>
              <a:rPr lang="fr-FR" altLang="fr-FR" dirty="0">
                <a:latin typeface="Arial" charset="0"/>
              </a:rPr>
              <a:t>.</a:t>
            </a:r>
          </a:p>
          <a:p>
            <a:pPr lvl="1" algn="just">
              <a:spcBef>
                <a:spcPct val="0"/>
              </a:spcBef>
            </a:pPr>
            <a:endParaRPr lang="fr-FR" altLang="fr-FR" dirty="0">
              <a:latin typeface="Arial" charset="0"/>
            </a:endParaRPr>
          </a:p>
          <a:p>
            <a:pPr lvl="1" algn="just">
              <a:spcBef>
                <a:spcPct val="0"/>
              </a:spcBef>
            </a:pPr>
            <a:r>
              <a:rPr lang="fr-FR" altLang="fr-FR" dirty="0">
                <a:latin typeface="Arial" charset="0"/>
              </a:rPr>
              <a:t>L’outil proposé reposant sur ces langages, il est nécessaire d’en posséder les bases.</a:t>
            </a:r>
          </a:p>
          <a:p>
            <a:pPr lvl="1" algn="just">
              <a:spcBef>
                <a:spcPct val="0"/>
              </a:spcBef>
            </a:pPr>
            <a:endParaRPr lang="fr-FR" altLang="fr-FR" dirty="0">
              <a:latin typeface="Arial" charset="0"/>
            </a:endParaRPr>
          </a:p>
          <a:p>
            <a:pPr lvl="1" algn="just">
              <a:spcBef>
                <a:spcPct val="0"/>
              </a:spcBef>
            </a:pPr>
            <a:r>
              <a:rPr lang="fr-FR" altLang="fr-FR" dirty="0">
                <a:latin typeface="Arial" charset="0"/>
              </a:rPr>
              <a:t>Les règles d'écriture de ces langages ne seront pas examinées dans ce support.</a:t>
            </a:r>
          </a:p>
          <a:p>
            <a:pPr lvl="1" algn="just">
              <a:spcBef>
                <a:spcPct val="0"/>
              </a:spcBef>
            </a:pPr>
            <a:endParaRPr lang="fr-FR" altLang="fr-FR" dirty="0">
              <a:latin typeface="Arial" charset="0"/>
            </a:endParaRPr>
          </a:p>
          <a:p>
            <a:pPr lvl="1" algn="just">
              <a:spcBef>
                <a:spcPct val="0"/>
              </a:spcBef>
            </a:pPr>
            <a:r>
              <a:rPr lang="fr-FR" altLang="fr-FR" dirty="0">
                <a:latin typeface="Arial" charset="0"/>
              </a:rPr>
              <a:t>L’outil proposant de plus un tutoriel et une aide complète, il serait redondant d’en présenter toutes les fonctionnalités</a:t>
            </a:r>
            <a:r>
              <a:rPr lang="fr-FR" altLang="fr-FR" dirty="0" smtClean="0">
                <a:latin typeface="Arial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9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La page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3"/>
            <a:ext cx="621220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525509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L’élément de composition est la page située au centre.</a:t>
            </a:r>
          </a:p>
          <a:p>
            <a:endParaRPr lang="fr-FR" dirty="0" smtClean="0"/>
          </a:p>
          <a:p>
            <a:r>
              <a:rPr lang="fr-FR" dirty="0" smtClean="0"/>
              <a:t>Pour la compléter, il suffit de choisir des éléments dans le panneau d’outils de droite et de les placer à l’endroit souhaité sur la page (par glisser-copier).</a:t>
            </a:r>
          </a:p>
        </p:txBody>
      </p:sp>
    </p:spTree>
    <p:extLst>
      <p:ext uri="{BB962C8B-B14F-4D97-AF65-F5344CB8AC3E}">
        <p14:creationId xmlns:p14="http://schemas.microsoft.com/office/powerpoint/2010/main" val="120859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7923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Le choix d’un élément </a:t>
            </a:r>
            <a:r>
              <a:rPr lang="fr-FR" dirty="0" smtClean="0"/>
              <a:t>tableau dans le panneau de </a:t>
            </a:r>
            <a:r>
              <a:rPr lang="fr-FR" dirty="0" smtClean="0"/>
              <a:t>droite, l’application du </a:t>
            </a:r>
            <a:r>
              <a:rPr lang="fr-FR" dirty="0" smtClean="0"/>
              <a:t>style </a:t>
            </a:r>
            <a:r>
              <a:rPr lang="fr-FR" dirty="0" smtClean="0"/>
              <a:t>« Table-Brown1 » </a:t>
            </a:r>
            <a:r>
              <a:rPr lang="fr-FR" dirty="0" smtClean="0"/>
              <a:t>et </a:t>
            </a:r>
            <a:r>
              <a:rPr lang="fr-FR" dirty="0" smtClean="0"/>
              <a:t>la saisie de texte dans les cellules donnent le résultat suivant. </a:t>
            </a:r>
          </a:p>
          <a:p>
            <a:pPr algn="just"/>
            <a:r>
              <a:rPr lang="fr-FR" dirty="0" smtClean="0"/>
              <a:t>Le </a:t>
            </a:r>
            <a:r>
              <a:rPr lang="fr-FR" dirty="0" smtClean="0"/>
              <a:t>cadenas permet de verrouiller la position, la dimension et le </a:t>
            </a:r>
            <a:r>
              <a:rPr lang="fr-FR" dirty="0" smtClean="0"/>
              <a:t>style </a:t>
            </a:r>
            <a:r>
              <a:rPr lang="fr-FR" dirty="0" smtClean="0"/>
              <a:t>de l’élément dans la page. </a:t>
            </a:r>
            <a:endParaRPr lang="fr-FR" dirty="0" smtClean="0"/>
          </a:p>
          <a:p>
            <a:pPr algn="just"/>
            <a:r>
              <a:rPr lang="fr-FR" dirty="0" smtClean="0"/>
              <a:t>Les icones en dessous du composant varient en fonction de celui-ci (ici les icones pour un tableau).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La page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820853" cy="424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63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59"/>
            <a:ext cx="8829675" cy="43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0" y="1"/>
            <a:ext cx="9144000" cy="1124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Exemple de réalisation</a:t>
            </a:r>
            <a:br>
              <a:rPr lang="fr-FR" dirty="0" smtClean="0"/>
            </a:br>
            <a:r>
              <a:rPr lang="fr-FR" sz="2500" dirty="0" smtClean="0"/>
              <a:t>Déclaration d’un formulaire de messagerie.</a:t>
            </a:r>
            <a:endParaRPr lang="fr-FR" sz="25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57332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composants du formulaire sont choisis dans le panneau de droite et placés dans l’espace de travail par glisser copier.</a:t>
            </a:r>
          </a:p>
          <a:p>
            <a:r>
              <a:rPr lang="fr-FR" dirty="0" smtClean="0"/>
              <a:t>La création du formulaire se fera ensuite en cliquant sur                                      . </a:t>
            </a:r>
          </a:p>
          <a:p>
            <a:endParaRPr lang="fr-FR" dirty="0" smtClean="0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4283968" y="4293096"/>
            <a:ext cx="2952328" cy="6480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760132" y="4340133"/>
            <a:ext cx="1031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Glisser copier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18" y="6333420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593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"/>
            <a:ext cx="9144000" cy="1124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Déclaration d’un formulaire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340768"/>
            <a:ext cx="4762500" cy="35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885" y="53732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déclaration se fait en interactif.</a:t>
            </a:r>
          </a:p>
          <a:p>
            <a:endParaRPr lang="fr-FR" dirty="0"/>
          </a:p>
          <a:p>
            <a:pPr algn="just"/>
            <a:r>
              <a:rPr lang="fr-FR" dirty="0" smtClean="0"/>
              <a:t>Le premier écran permet de déclarer la cible du formulaire, la méthode d’envoi et les boutons de validation ou d’annulation.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85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571875" cy="268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4527"/>
            <a:ext cx="3571875" cy="268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-993" y="516903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déclaration se fait en interactif.</a:t>
            </a:r>
          </a:p>
          <a:p>
            <a:endParaRPr lang="fr-FR" dirty="0"/>
          </a:p>
          <a:p>
            <a:pPr algn="just"/>
            <a:r>
              <a:rPr lang="fr-FR" dirty="0" smtClean="0"/>
              <a:t>Le second écran permet de choisir les éléments à inclure dans le formulaire.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Le dernier est le résumé des actions réalisées lors de la déclaration.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1"/>
            <a:ext cx="9144000" cy="1124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Déclaration d’un formulaire (suite)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72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"/>
            <a:ext cx="9144000" cy="1124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Exemple de réalisation (résultat)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07901"/>
            <a:ext cx="85248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1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Ouvrir un projet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43138"/>
            <a:ext cx="87249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877272"/>
            <a:ext cx="1809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96" y="1574499"/>
            <a:ext cx="594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ouvrir un projet existant, il suffit de lancer </a:t>
            </a:r>
            <a:r>
              <a:rPr lang="fr-FR" dirty="0" err="1" smtClean="0"/>
              <a:t>OpenElement</a:t>
            </a:r>
            <a:r>
              <a:rPr lang="fr-FR" dirty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16958" y="5085184"/>
            <a:ext cx="493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Dans la page d’accueil, il faut cliquer sur le bouton.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55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87680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Ouvrir un projet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96" y="1340768"/>
            <a:ext cx="913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OpenElement</a:t>
            </a:r>
            <a:r>
              <a:rPr lang="fr-FR" dirty="0" smtClean="0"/>
              <a:t> propose un navigateur qui permet d’aller chercher le dossier où se trouve le fichier (extension .ope).</a:t>
            </a:r>
          </a:p>
          <a:p>
            <a:pPr algn="just"/>
            <a:r>
              <a:rPr lang="fr-FR" dirty="0" smtClean="0"/>
              <a:t>Avec ce mécanisme, il est possible d’ouvrir les projets stockés sur une clé USB sans se soucier du chemin ou du lecteur.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81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Sauvegarder un projet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99" y="4060130"/>
            <a:ext cx="4467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1700808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est possible et souhaitable de faire une sauvegarde du travail en cours.</a:t>
            </a:r>
          </a:p>
          <a:p>
            <a:endParaRPr lang="fr-FR" dirty="0"/>
          </a:p>
          <a:p>
            <a:r>
              <a:rPr lang="fr-FR" dirty="0" smtClean="0"/>
              <a:t>Dans l’onglet « Projet », il faut choisir le menu « Autre » et le sous-menu « Sauvegarde (copie réserve) du projet ».</a:t>
            </a:r>
          </a:p>
          <a:p>
            <a:endParaRPr lang="fr-FR" dirty="0" smtClean="0"/>
          </a:p>
          <a:p>
            <a:r>
              <a:rPr lang="fr-FR" dirty="0" smtClean="0"/>
              <a:t>La sauvegarde est au format .zip.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839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Pour aller plus loin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70080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ne reste plus qu’à utiliser le produit en parcourant ces différents éléments.</a:t>
            </a:r>
          </a:p>
          <a:p>
            <a:endParaRPr lang="fr-FR" dirty="0"/>
          </a:p>
          <a:p>
            <a:r>
              <a:rPr lang="fr-FR" dirty="0" smtClean="0"/>
              <a:t>De l’aide est disponible en ligne via l’interface de l’outil ou en cliquant sur le bouton            en haut à gauche de l’écran.</a:t>
            </a:r>
          </a:p>
          <a:p>
            <a:endParaRPr lang="fr-FR" dirty="0"/>
          </a:p>
          <a:p>
            <a:r>
              <a:rPr lang="fr-FR" dirty="0" smtClean="0"/>
              <a:t>Il est possible de déclarer ses propres feuilles de style et de présentation.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68022"/>
            <a:ext cx="504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49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31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Lancer </a:t>
            </a:r>
            <a:r>
              <a:rPr lang="fr-FR" dirty="0" err="1" smtClean="0"/>
              <a:t>OpenElement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9821" y="1378808"/>
            <a:ext cx="910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Cliquer le menu « tous les programmes/Open </a:t>
            </a:r>
            <a:r>
              <a:rPr lang="fr-FR" dirty="0" err="1" smtClean="0"/>
              <a:t>Element</a:t>
            </a:r>
            <a:r>
              <a:rPr lang="fr-FR" dirty="0" smtClean="0"/>
              <a:t> 1.44 R5 ».</a:t>
            </a:r>
          </a:p>
          <a:p>
            <a:endParaRPr lang="fr-FR" dirty="0" smtClean="0"/>
          </a:p>
          <a:p>
            <a:r>
              <a:rPr lang="fr-FR" dirty="0" smtClean="0"/>
              <a:t>La fenêtre suivante s’ouvre :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19" y="2780928"/>
            <a:ext cx="6400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31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Précaution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700808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En travaillant sur une clé USB, il ne faut surtout pas la retirer autrement que par le menu standard de Windows (« éjecter » ou « retirer en toute sécurité »).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Le risque est de corrompre des fichiers de configuration du projet.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La situation est toutefois récupérable en créant un nouveau projet, en fermant proprement </a:t>
            </a:r>
            <a:r>
              <a:rPr lang="fr-FR" dirty="0" err="1" smtClean="0"/>
              <a:t>OpenElement</a:t>
            </a:r>
            <a:r>
              <a:rPr lang="fr-FR" dirty="0" smtClean="0"/>
              <a:t> et en recopiant les fichiers du projet initial dans le projet nouvellement créé.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1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31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Créer un nouveau projet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496" y="1988840"/>
            <a:ext cx="9108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Cliquer sur le bouton</a:t>
            </a:r>
          </a:p>
          <a:p>
            <a:endParaRPr lang="fr-FR" dirty="0"/>
          </a:p>
          <a:p>
            <a:r>
              <a:rPr lang="fr-FR" dirty="0" smtClean="0"/>
              <a:t>Sur l’écran suivant, compléter les informations Nom du projet et Emplacement (choisir un emplacement sur clé USB):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Ensuite, cliquer sur le bouton :  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16" y="5867507"/>
            <a:ext cx="1866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7" y="3284984"/>
            <a:ext cx="71532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93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35508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131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Créer un nouveau projet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284289"/>
            <a:ext cx="644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L’écran de confirmation des paramètres s’affiche.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2030" y="6163841"/>
            <a:ext cx="644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Confirmer en cliquant sur </a:t>
            </a:r>
            <a:endParaRPr lang="fr-F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6072282"/>
            <a:ext cx="2524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47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311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L’espace de travail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4" y="1412776"/>
            <a:ext cx="88011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21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barres de menu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195021"/>
            <a:ext cx="9036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barre de menu vous permet de réaliser des opérations de base comme enregistrer votre travail ou </a:t>
            </a:r>
            <a:r>
              <a:rPr lang="fr-FR" dirty="0" smtClean="0"/>
              <a:t>pré visualiser </a:t>
            </a:r>
            <a:r>
              <a:rPr lang="fr-FR" dirty="0" smtClean="0"/>
              <a:t>le résultat dans un navigateur. Elle s’adapte en fonction du contexte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Pour le projet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Pour </a:t>
            </a:r>
            <a:r>
              <a:rPr lang="fr-FR" dirty="0" smtClean="0"/>
              <a:t>une page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Pour </a:t>
            </a:r>
            <a:r>
              <a:rPr lang="fr-FR" dirty="0" smtClean="0"/>
              <a:t>un élément</a:t>
            </a:r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" y="3737995"/>
            <a:ext cx="7087553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1"/>
            <a:ext cx="5947410" cy="10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7" y="5157193"/>
            <a:ext cx="6367463" cy="102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5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explorateurs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0765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184079" y="1700808"/>
            <a:ext cx="5833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Les deux explorateurs situés à gauche de l’espace de travail permettent de naviguer à l’intérieur du site ou d’explorer les zones d’un élément.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Le bouton            dans le menu de l’explorateur de site permet d’ajouter des pages, des dossiers, des ressources et des calques.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29944"/>
            <a:ext cx="4286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6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outils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514" y="1772816"/>
            <a:ext cx="16287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2089696"/>
            <a:ext cx="701858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panneau de droite permet d’ajouter des éléments dans la page</a:t>
            </a:r>
          </a:p>
          <a:p>
            <a:r>
              <a:rPr lang="fr-FR" dirty="0" smtClean="0"/>
              <a:t>et de modifier les propriétés de ces éléments.</a:t>
            </a:r>
          </a:p>
          <a:p>
            <a:endParaRPr lang="fr-FR" dirty="0"/>
          </a:p>
          <a:p>
            <a:r>
              <a:rPr lang="fr-FR" dirty="0" smtClean="0"/>
              <a:t>L’onglet élément contient les composants standard HTML.</a:t>
            </a:r>
          </a:p>
          <a:p>
            <a:endParaRPr lang="fr-FR" dirty="0"/>
          </a:p>
          <a:p>
            <a:r>
              <a:rPr lang="fr-FR" dirty="0" smtClean="0"/>
              <a:t>L’onglet Pack propose des solutions pré développées pour des besoins</a:t>
            </a:r>
          </a:p>
          <a:p>
            <a:r>
              <a:rPr lang="fr-FR" dirty="0" smtClean="0"/>
              <a:t>Courants.</a:t>
            </a:r>
          </a:p>
          <a:p>
            <a:endParaRPr lang="fr-FR" dirty="0"/>
          </a:p>
          <a:p>
            <a:r>
              <a:rPr lang="fr-FR" dirty="0" smtClean="0"/>
              <a:t>L’onglet Propriétés permet de définir les propriétés </a:t>
            </a:r>
            <a:r>
              <a:rPr lang="fr-FR" dirty="0" err="1" smtClean="0"/>
              <a:t>OpenElement</a:t>
            </a:r>
            <a:r>
              <a:rPr lang="fr-FR" dirty="0" smtClean="0"/>
              <a:t> de </a:t>
            </a:r>
          </a:p>
          <a:p>
            <a:r>
              <a:rPr lang="fr-FR" dirty="0" smtClean="0"/>
              <a:t>l’élément Sélectionné.</a:t>
            </a:r>
          </a:p>
          <a:p>
            <a:endParaRPr lang="fr-FR" dirty="0"/>
          </a:p>
          <a:p>
            <a:r>
              <a:rPr lang="fr-FR" dirty="0" smtClean="0"/>
              <a:t>L’onglet Styles permet d’appliquer des styles prédéfinis par </a:t>
            </a:r>
            <a:r>
              <a:rPr lang="fr-FR" dirty="0" err="1" smtClean="0"/>
              <a:t>OpenElement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ou de personnaliser le style de l’élément.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905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styles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25766"/>
            <a:ext cx="1778794" cy="493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2089696"/>
            <a:ext cx="72043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L’onglet Styles possède deux onglets.</a:t>
            </a:r>
          </a:p>
          <a:p>
            <a:endParaRPr lang="fr-FR" dirty="0"/>
          </a:p>
          <a:p>
            <a:r>
              <a:rPr lang="fr-FR" dirty="0" smtClean="0"/>
              <a:t>Le premier permet de choisir parmi les styles définis par défaut dans </a:t>
            </a:r>
            <a:br>
              <a:rPr lang="fr-FR" dirty="0" smtClean="0"/>
            </a:br>
            <a:r>
              <a:rPr lang="fr-FR" dirty="0" err="1" smtClean="0"/>
              <a:t>OpenElement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Le second permet de personnaliser le style de l’élément sélectionné. Cette </a:t>
            </a:r>
            <a:br>
              <a:rPr lang="fr-FR" dirty="0" smtClean="0"/>
            </a:br>
            <a:r>
              <a:rPr lang="fr-FR" dirty="0" smtClean="0"/>
              <a:t>personnalisation peut alors être sauvegardée comme nouveau modèle en </a:t>
            </a:r>
            <a:br>
              <a:rPr lang="fr-FR" dirty="0" smtClean="0"/>
            </a:br>
            <a:r>
              <a:rPr lang="fr-FR" dirty="0" smtClean="0"/>
              <a:t>cliquant sur l’icone        . </a:t>
            </a:r>
            <a:endParaRPr lang="fr-F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94" y="4066348"/>
            <a:ext cx="323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1977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690</Words>
  <Application>Microsoft Office PowerPoint</Application>
  <PresentationFormat>Affichage à l'écran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Guide de démarrage avec OpenElement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IUT PARIS DESCARTES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de démarrage avec OpenElement</dc:title>
  <dc:creator>POULLARD Pascal</dc:creator>
  <cp:lastModifiedBy>POULLARD Pascal</cp:lastModifiedBy>
  <cp:revision>33</cp:revision>
  <dcterms:created xsi:type="dcterms:W3CDTF">2015-02-24T11:59:13Z</dcterms:created>
  <dcterms:modified xsi:type="dcterms:W3CDTF">2015-02-26T14:50:03Z</dcterms:modified>
</cp:coreProperties>
</file>