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188" y="1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E8029-4D90-4D25-A670-589796045AB9}" type="datetimeFigureOut">
              <a:rPr lang="fr-FR" smtClean="0"/>
              <a:t>19/05/2017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A86B4-A75F-4162-824C-96E9BE10B3B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8997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E8029-4D90-4D25-A670-589796045AB9}" type="datetimeFigureOut">
              <a:rPr lang="fr-FR" smtClean="0"/>
              <a:t>19/05/2017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A86B4-A75F-4162-824C-96E9BE10B3B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6912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E8029-4D90-4D25-A670-589796045AB9}" type="datetimeFigureOut">
              <a:rPr lang="fr-FR" smtClean="0"/>
              <a:t>19/05/2017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A86B4-A75F-4162-824C-96E9BE10B3B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0385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E8029-4D90-4D25-A670-589796045AB9}" type="datetimeFigureOut">
              <a:rPr lang="fr-FR" smtClean="0"/>
              <a:t>19/05/2017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A86B4-A75F-4162-824C-96E9BE10B3B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97630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E8029-4D90-4D25-A670-589796045AB9}" type="datetimeFigureOut">
              <a:rPr lang="fr-FR" smtClean="0"/>
              <a:t>19/05/2017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A86B4-A75F-4162-824C-96E9BE10B3B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2235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E8029-4D90-4D25-A670-589796045AB9}" type="datetimeFigureOut">
              <a:rPr lang="fr-FR" smtClean="0"/>
              <a:t>19/05/2017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A86B4-A75F-4162-824C-96E9BE10B3B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87586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E8029-4D90-4D25-A670-589796045AB9}" type="datetimeFigureOut">
              <a:rPr lang="fr-FR" smtClean="0"/>
              <a:t>19/05/2017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A86B4-A75F-4162-824C-96E9BE10B3B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893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E8029-4D90-4D25-A670-589796045AB9}" type="datetimeFigureOut">
              <a:rPr lang="fr-FR" smtClean="0"/>
              <a:t>19/05/2017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A86B4-A75F-4162-824C-96E9BE10B3B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9620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E8029-4D90-4D25-A670-589796045AB9}" type="datetimeFigureOut">
              <a:rPr lang="fr-FR" smtClean="0"/>
              <a:t>19/05/2017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A86B4-A75F-4162-824C-96E9BE10B3B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7496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E8029-4D90-4D25-A670-589796045AB9}" type="datetimeFigureOut">
              <a:rPr lang="fr-FR" smtClean="0"/>
              <a:t>19/05/2017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A86B4-A75F-4162-824C-96E9BE10B3B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4649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E8029-4D90-4D25-A670-589796045AB9}" type="datetimeFigureOut">
              <a:rPr lang="fr-FR" smtClean="0"/>
              <a:t>19/05/2017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A86B4-A75F-4162-824C-96E9BE10B3B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44174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7E8029-4D90-4D25-A670-589796045AB9}" type="datetimeFigureOut">
              <a:rPr lang="fr-FR" smtClean="0"/>
              <a:t>19/05/2017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6A86B4-A75F-4162-824C-96E9BE10B3B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7054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1788C62E-6415-4688-A1CA-392A285C1429}" type="slidenum">
              <a:rPr lang="fr-FR" altLang="fr-FR" sz="1400" smtClean="0"/>
              <a:pPr algn="r" eaLnBrk="1" hangingPunct="1">
                <a:spcBef>
                  <a:spcPct val="0"/>
                </a:spcBef>
                <a:buFontTx/>
                <a:buNone/>
              </a:pPr>
              <a:t>1</a:t>
            </a:fld>
            <a:endParaRPr lang="fr-FR" altLang="fr-FR" sz="1400" smtClean="0"/>
          </a:p>
        </p:txBody>
      </p:sp>
      <p:sp>
        <p:nvSpPr>
          <p:cNvPr id="109571" name="Rectangle 5"/>
          <p:cNvSpPr>
            <a:spLocks noChangeArrowheads="1"/>
          </p:cNvSpPr>
          <p:nvPr/>
        </p:nvSpPr>
        <p:spPr bwMode="auto">
          <a:xfrm>
            <a:off x="349250" y="1628775"/>
            <a:ext cx="8543925" cy="390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2000" b="1">
                <a:solidFill>
                  <a:schemeClr val="tx2"/>
                </a:solidFill>
              </a:rPr>
              <a:t>La technique du masquage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1400" b="1">
              <a:solidFill>
                <a:schemeClr val="tx2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000">
                <a:solidFill>
                  <a:schemeClr val="tx2"/>
                </a:solidFill>
              </a:rPr>
              <a:t>Si on présente une image un bref instant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000">
                <a:solidFill>
                  <a:schemeClr val="tx2"/>
                </a:solidFill>
              </a:rPr>
              <a:t>ET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000">
                <a:solidFill>
                  <a:schemeClr val="tx2"/>
                </a:solidFill>
              </a:rPr>
              <a:t>qu’elle est immédiatement suivie d’une autre image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000">
              <a:solidFill>
                <a:schemeClr val="tx2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000">
                <a:solidFill>
                  <a:srgbClr val="FF0000"/>
                </a:solidFill>
              </a:rPr>
              <a:t>la première image sera masquée à la conscience.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000">
              <a:solidFill>
                <a:schemeClr val="tx2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000">
                <a:solidFill>
                  <a:schemeClr val="tx2"/>
                </a:solidFill>
              </a:rPr>
              <a:t>Image traitée mais non consciemment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000">
                <a:solidFill>
                  <a:schemeClr val="tx2"/>
                </a:solidFill>
              </a:rPr>
              <a:t>Jusqu’à 50 ms </a:t>
            </a:r>
            <a:r>
              <a:rPr lang="fr-FR" altLang="fr-FR" sz="2000">
                <a:solidFill>
                  <a:schemeClr val="tx2"/>
                </a:solidFill>
                <a:sym typeface="Wingdings" pitchFamily="2" charset="2"/>
              </a:rPr>
              <a:t> </a:t>
            </a:r>
            <a:r>
              <a:rPr lang="fr-FR" altLang="fr-FR" sz="2000">
                <a:solidFill>
                  <a:schemeClr val="tx2"/>
                </a:solidFill>
              </a:rPr>
              <a:t>invisible / plus de 100 ms </a:t>
            </a:r>
            <a:r>
              <a:rPr lang="fr-FR" altLang="fr-FR" sz="2000">
                <a:solidFill>
                  <a:schemeClr val="tx2"/>
                </a:solidFill>
                <a:sym typeface="Wingdings" pitchFamily="2" charset="2"/>
              </a:rPr>
              <a:t> </a:t>
            </a:r>
            <a:r>
              <a:rPr lang="fr-FR" altLang="fr-FR" sz="2000">
                <a:solidFill>
                  <a:schemeClr val="tx2"/>
                </a:solidFill>
              </a:rPr>
              <a:t>visible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000">
              <a:solidFill>
                <a:schemeClr val="tx2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000">
              <a:solidFill>
                <a:schemeClr val="tx2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1400">
              <a:solidFill>
                <a:schemeClr val="tx2"/>
              </a:solidFill>
            </a:endParaRPr>
          </a:p>
        </p:txBody>
      </p:sp>
      <p:sp>
        <p:nvSpPr>
          <p:cNvPr id="109572" name="Titre 1"/>
          <p:cNvSpPr>
            <a:spLocks noGrp="1"/>
          </p:cNvSpPr>
          <p:nvPr>
            <p:ph type="title"/>
          </p:nvPr>
        </p:nvSpPr>
        <p:spPr>
          <a:xfrm>
            <a:off x="539750" y="333375"/>
            <a:ext cx="8496300" cy="647700"/>
          </a:xfrm>
        </p:spPr>
        <p:txBody>
          <a:bodyPr>
            <a:normAutofit fontScale="90000"/>
          </a:bodyPr>
          <a:lstStyle/>
          <a:p>
            <a:r>
              <a:rPr lang="fr-FR" altLang="fr-FR" smtClean="0"/>
              <a:t>Chapitre III : la nature fabulatrice de notre activité mentale (séance 4)</a:t>
            </a:r>
          </a:p>
        </p:txBody>
      </p:sp>
    </p:spTree>
    <p:extLst>
      <p:ext uri="{BB962C8B-B14F-4D97-AF65-F5344CB8AC3E}">
        <p14:creationId xmlns:p14="http://schemas.microsoft.com/office/powerpoint/2010/main" val="747482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Line 2"/>
          <p:cNvSpPr>
            <a:spLocks noChangeAspect="1" noChangeShapeType="1"/>
          </p:cNvSpPr>
          <p:nvPr/>
        </p:nvSpPr>
        <p:spPr bwMode="auto">
          <a:xfrm rot="20103563" flipV="1">
            <a:off x="355600" y="3665538"/>
            <a:ext cx="690563" cy="5905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10595" name="Rectangle 3"/>
          <p:cNvSpPr>
            <a:spLocks noChangeAspect="1" noChangeArrowheads="1"/>
          </p:cNvSpPr>
          <p:nvPr/>
        </p:nvSpPr>
        <p:spPr bwMode="auto">
          <a:xfrm rot="-3704498">
            <a:off x="18256" y="3675857"/>
            <a:ext cx="663575" cy="395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algn="l" defTabSz="7620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defTabSz="76200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defTabSz="7620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defTabSz="7620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defTabSz="7620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000">
                <a:cs typeface="Arial" charset="0"/>
              </a:rPr>
              <a:t>time</a:t>
            </a:r>
          </a:p>
        </p:txBody>
      </p:sp>
      <p:grpSp>
        <p:nvGrpSpPr>
          <p:cNvPr id="110596" name="Group 4"/>
          <p:cNvGrpSpPr>
            <a:grpSpLocks/>
          </p:cNvGrpSpPr>
          <p:nvPr/>
        </p:nvGrpSpPr>
        <p:grpSpPr bwMode="auto">
          <a:xfrm>
            <a:off x="2336800" y="2279650"/>
            <a:ext cx="1863725" cy="919163"/>
            <a:chOff x="3640" y="1056"/>
            <a:chExt cx="1174" cy="579"/>
          </a:xfrm>
        </p:grpSpPr>
        <p:sp>
          <p:nvSpPr>
            <p:cNvPr id="110766" name="Rectangle 5"/>
            <p:cNvSpPr>
              <a:spLocks noChangeAspect="1" noChangeArrowheads="1"/>
            </p:cNvSpPr>
            <p:nvPr/>
          </p:nvSpPr>
          <p:spPr bwMode="auto">
            <a:xfrm>
              <a:off x="3640" y="1056"/>
              <a:ext cx="1174" cy="579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fr-FR" altLang="fr-FR" sz="2400">
                <a:solidFill>
                  <a:schemeClr val="tx2"/>
                </a:solidFill>
              </a:endParaRPr>
            </a:p>
          </p:txBody>
        </p:sp>
        <p:sp>
          <p:nvSpPr>
            <p:cNvPr id="110767" name="Rectangle 6"/>
            <p:cNvSpPr>
              <a:spLocks noChangeAspect="1" noChangeArrowheads="1"/>
            </p:cNvSpPr>
            <p:nvPr/>
          </p:nvSpPr>
          <p:spPr bwMode="auto">
            <a:xfrm>
              <a:off x="3998" y="1169"/>
              <a:ext cx="544" cy="2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algn="l" defTabSz="762000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defTabSz="76200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defTabSz="7620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defTabSz="7620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defTabSz="7620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fr-FR" altLang="fr-FR" sz="2400">
                  <a:cs typeface="Arial" charset="0"/>
                </a:rPr>
                <a:t>radio</a:t>
              </a:r>
            </a:p>
          </p:txBody>
        </p:sp>
      </p:grpSp>
      <p:grpSp>
        <p:nvGrpSpPr>
          <p:cNvPr id="110597" name="Group 7"/>
          <p:cNvGrpSpPr>
            <a:grpSpLocks noChangeAspect="1"/>
          </p:cNvGrpSpPr>
          <p:nvPr/>
        </p:nvGrpSpPr>
        <p:grpSpPr bwMode="auto">
          <a:xfrm>
            <a:off x="2095500" y="3008313"/>
            <a:ext cx="1863725" cy="917575"/>
            <a:chOff x="2967" y="1183"/>
            <a:chExt cx="489" cy="241"/>
          </a:xfrm>
        </p:grpSpPr>
        <p:sp>
          <p:nvSpPr>
            <p:cNvPr id="110742" name="Rectangle 8"/>
            <p:cNvSpPr>
              <a:spLocks noChangeAspect="1" noChangeArrowheads="1"/>
            </p:cNvSpPr>
            <p:nvPr/>
          </p:nvSpPr>
          <p:spPr bwMode="auto">
            <a:xfrm>
              <a:off x="2967" y="1183"/>
              <a:ext cx="489" cy="24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fr-FR" altLang="fr-FR" sz="2400">
                <a:solidFill>
                  <a:schemeClr val="tx2"/>
                </a:solidFill>
              </a:endParaRPr>
            </a:p>
          </p:txBody>
        </p:sp>
        <p:grpSp>
          <p:nvGrpSpPr>
            <p:cNvPr id="110743" name="Group 9"/>
            <p:cNvGrpSpPr>
              <a:grpSpLocks noChangeAspect="1"/>
            </p:cNvGrpSpPr>
            <p:nvPr/>
          </p:nvGrpSpPr>
          <p:grpSpPr bwMode="auto">
            <a:xfrm>
              <a:off x="3065" y="1233"/>
              <a:ext cx="319" cy="125"/>
              <a:chOff x="3167" y="1340"/>
              <a:chExt cx="398" cy="156"/>
            </a:xfrm>
          </p:grpSpPr>
          <p:sp>
            <p:nvSpPr>
              <p:cNvPr id="110744" name="Rectangle 10"/>
              <p:cNvSpPr>
                <a:spLocks noChangeAspect="1" noChangeArrowheads="1"/>
              </p:cNvSpPr>
              <p:nvPr/>
            </p:nvSpPr>
            <p:spPr bwMode="auto">
              <a:xfrm>
                <a:off x="3173" y="1350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745" name="Rectangle 11"/>
              <p:cNvSpPr>
                <a:spLocks noChangeAspect="1" noChangeArrowheads="1"/>
              </p:cNvSpPr>
              <p:nvPr/>
            </p:nvSpPr>
            <p:spPr bwMode="auto">
              <a:xfrm>
                <a:off x="3247" y="1368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746" name="Rectangle 12"/>
              <p:cNvSpPr>
                <a:spLocks noChangeAspect="1" noChangeArrowheads="1"/>
              </p:cNvSpPr>
              <p:nvPr/>
            </p:nvSpPr>
            <p:spPr bwMode="auto">
              <a:xfrm>
                <a:off x="3329" y="1350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747" name="Rectangle 13"/>
              <p:cNvSpPr>
                <a:spLocks noChangeAspect="1" noChangeArrowheads="1"/>
              </p:cNvSpPr>
              <p:nvPr/>
            </p:nvSpPr>
            <p:spPr bwMode="auto">
              <a:xfrm>
                <a:off x="3361" y="1388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748" name="Rectangle 14"/>
              <p:cNvSpPr>
                <a:spLocks noChangeAspect="1" noChangeArrowheads="1"/>
              </p:cNvSpPr>
              <p:nvPr/>
            </p:nvSpPr>
            <p:spPr bwMode="auto">
              <a:xfrm>
                <a:off x="3275" y="1436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749" name="Rectangle 15"/>
              <p:cNvSpPr>
                <a:spLocks noChangeAspect="1" noChangeArrowheads="1"/>
              </p:cNvSpPr>
              <p:nvPr/>
            </p:nvSpPr>
            <p:spPr bwMode="auto">
              <a:xfrm>
                <a:off x="3193" y="1420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750" name="Rectangle 16"/>
              <p:cNvSpPr>
                <a:spLocks noChangeAspect="1" noChangeArrowheads="1"/>
              </p:cNvSpPr>
              <p:nvPr/>
            </p:nvSpPr>
            <p:spPr bwMode="auto">
              <a:xfrm>
                <a:off x="3389" y="1420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751" name="Rectangle 17"/>
              <p:cNvSpPr>
                <a:spLocks noChangeAspect="1" noChangeArrowheads="1"/>
              </p:cNvSpPr>
              <p:nvPr/>
            </p:nvSpPr>
            <p:spPr bwMode="auto">
              <a:xfrm>
                <a:off x="3459" y="1438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752" name="Rectangle 18"/>
              <p:cNvSpPr>
                <a:spLocks noChangeAspect="1" noChangeArrowheads="1"/>
              </p:cNvSpPr>
              <p:nvPr/>
            </p:nvSpPr>
            <p:spPr bwMode="auto">
              <a:xfrm>
                <a:off x="3443" y="135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753" name="Rectangle 19"/>
              <p:cNvSpPr>
                <a:spLocks noChangeAspect="1" noChangeArrowheads="1"/>
              </p:cNvSpPr>
              <p:nvPr/>
            </p:nvSpPr>
            <p:spPr bwMode="auto">
              <a:xfrm>
                <a:off x="3495" y="142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754" name="Rectangle 20"/>
              <p:cNvSpPr>
                <a:spLocks noChangeAspect="1" noChangeArrowheads="1"/>
              </p:cNvSpPr>
              <p:nvPr/>
            </p:nvSpPr>
            <p:spPr bwMode="auto">
              <a:xfrm rot="2760000">
                <a:off x="3517" y="138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755" name="Rectangle 21"/>
              <p:cNvSpPr>
                <a:spLocks noChangeAspect="1" noChangeArrowheads="1"/>
              </p:cNvSpPr>
              <p:nvPr/>
            </p:nvSpPr>
            <p:spPr bwMode="auto">
              <a:xfrm rot="2760000">
                <a:off x="3431" y="1390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756" name="Rectangle 22"/>
              <p:cNvSpPr>
                <a:spLocks noChangeAspect="1" noChangeArrowheads="1"/>
              </p:cNvSpPr>
              <p:nvPr/>
            </p:nvSpPr>
            <p:spPr bwMode="auto">
              <a:xfrm rot="2760000">
                <a:off x="3329" y="1418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757" name="Rectangle 23"/>
              <p:cNvSpPr>
                <a:spLocks noChangeAspect="1" noChangeArrowheads="1"/>
              </p:cNvSpPr>
              <p:nvPr/>
            </p:nvSpPr>
            <p:spPr bwMode="auto">
              <a:xfrm rot="2760000">
                <a:off x="3227" y="1446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758" name="Rectangle 24"/>
              <p:cNvSpPr>
                <a:spLocks noChangeAspect="1" noChangeArrowheads="1"/>
              </p:cNvSpPr>
              <p:nvPr/>
            </p:nvSpPr>
            <p:spPr bwMode="auto">
              <a:xfrm rot="2760000">
                <a:off x="3271" y="1402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759" name="Rectangle 25"/>
              <p:cNvSpPr>
                <a:spLocks noChangeAspect="1" noChangeArrowheads="1"/>
              </p:cNvSpPr>
              <p:nvPr/>
            </p:nvSpPr>
            <p:spPr bwMode="auto">
              <a:xfrm rot="2760000">
                <a:off x="3299" y="1340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760" name="Rectangle 26"/>
              <p:cNvSpPr>
                <a:spLocks noChangeAspect="1" noChangeArrowheads="1"/>
              </p:cNvSpPr>
              <p:nvPr/>
            </p:nvSpPr>
            <p:spPr bwMode="auto">
              <a:xfrm rot="2760000">
                <a:off x="3205" y="1380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761" name="Rectangle 27"/>
              <p:cNvSpPr>
                <a:spLocks noChangeAspect="1" noChangeArrowheads="1"/>
              </p:cNvSpPr>
              <p:nvPr/>
            </p:nvSpPr>
            <p:spPr bwMode="auto">
              <a:xfrm rot="2760000">
                <a:off x="3423" y="1448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762" name="Rectangle 28"/>
              <p:cNvSpPr>
                <a:spLocks noChangeAspect="1" noChangeArrowheads="1"/>
              </p:cNvSpPr>
              <p:nvPr/>
            </p:nvSpPr>
            <p:spPr bwMode="auto">
              <a:xfrm rot="2760000">
                <a:off x="3343" y="1448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763" name="Rectangle 29"/>
              <p:cNvSpPr>
                <a:spLocks noChangeAspect="1" noChangeArrowheads="1"/>
              </p:cNvSpPr>
              <p:nvPr/>
            </p:nvSpPr>
            <p:spPr bwMode="auto">
              <a:xfrm>
                <a:off x="3167" y="1440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764" name="Rectangle 30"/>
              <p:cNvSpPr>
                <a:spLocks noChangeAspect="1" noChangeArrowheads="1"/>
              </p:cNvSpPr>
              <p:nvPr/>
            </p:nvSpPr>
            <p:spPr bwMode="auto">
              <a:xfrm rot="2760000">
                <a:off x="3371" y="1360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765" name="Rectangle 31"/>
              <p:cNvSpPr>
                <a:spLocks noChangeAspect="1" noChangeArrowheads="1"/>
              </p:cNvSpPr>
              <p:nvPr/>
            </p:nvSpPr>
            <p:spPr bwMode="auto">
              <a:xfrm rot="2760000">
                <a:off x="3475" y="1380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</p:grpSp>
      </p:grpSp>
      <p:grpSp>
        <p:nvGrpSpPr>
          <p:cNvPr id="110598" name="Group 32"/>
          <p:cNvGrpSpPr>
            <a:grpSpLocks/>
          </p:cNvGrpSpPr>
          <p:nvPr/>
        </p:nvGrpSpPr>
        <p:grpSpPr bwMode="auto">
          <a:xfrm>
            <a:off x="1833563" y="3732213"/>
            <a:ext cx="1863725" cy="919162"/>
            <a:chOff x="2689" y="1971"/>
            <a:chExt cx="1174" cy="579"/>
          </a:xfrm>
        </p:grpSpPr>
        <p:sp>
          <p:nvSpPr>
            <p:cNvPr id="110740" name="Rectangle 33"/>
            <p:cNvSpPr>
              <a:spLocks noChangeAspect="1" noChangeArrowheads="1"/>
            </p:cNvSpPr>
            <p:nvPr/>
          </p:nvSpPr>
          <p:spPr bwMode="auto">
            <a:xfrm>
              <a:off x="2689" y="1971"/>
              <a:ext cx="1174" cy="579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fr-FR" altLang="fr-FR" sz="2400">
                <a:solidFill>
                  <a:schemeClr val="tx2"/>
                </a:solidFill>
              </a:endParaRPr>
            </a:p>
          </p:txBody>
        </p:sp>
        <p:sp>
          <p:nvSpPr>
            <p:cNvPr id="110741" name="Rectangle 34"/>
            <p:cNvSpPr>
              <a:spLocks noChangeAspect="1" noChangeArrowheads="1"/>
            </p:cNvSpPr>
            <p:nvPr/>
          </p:nvSpPr>
          <p:spPr bwMode="auto">
            <a:xfrm>
              <a:off x="2941" y="2091"/>
              <a:ext cx="724" cy="2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algn="l" defTabSz="762000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defTabSz="76200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defTabSz="7620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defTabSz="7620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defTabSz="7620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fr-FR" altLang="fr-FR" sz="2400">
                  <a:cs typeface="Arial" charset="0"/>
                </a:rPr>
                <a:t>RADIO</a:t>
              </a:r>
            </a:p>
          </p:txBody>
        </p:sp>
      </p:grpSp>
      <p:sp>
        <p:nvSpPr>
          <p:cNvPr id="110599" name="Rectangle 35"/>
          <p:cNvSpPr>
            <a:spLocks noChangeAspect="1" noChangeArrowheads="1"/>
          </p:cNvSpPr>
          <p:nvPr/>
        </p:nvSpPr>
        <p:spPr bwMode="auto">
          <a:xfrm>
            <a:off x="696913" y="3922713"/>
            <a:ext cx="87471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algn="l" defTabSz="7620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defTabSz="76200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defTabSz="7620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defTabSz="7620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defTabSz="7620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000">
                <a:cs typeface="Arial" charset="0"/>
              </a:rPr>
              <a:t>29 ms</a:t>
            </a:r>
          </a:p>
        </p:txBody>
      </p:sp>
      <p:sp>
        <p:nvSpPr>
          <p:cNvPr id="110600" name="Rectangle 36"/>
          <p:cNvSpPr>
            <a:spLocks noChangeAspect="1" noChangeArrowheads="1"/>
          </p:cNvSpPr>
          <p:nvPr/>
        </p:nvSpPr>
        <p:spPr bwMode="auto">
          <a:xfrm>
            <a:off x="533400" y="4638675"/>
            <a:ext cx="8747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algn="l" defTabSz="7620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defTabSz="76200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defTabSz="7620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defTabSz="7620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defTabSz="7620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000">
                <a:cs typeface="Arial" charset="0"/>
              </a:rPr>
              <a:t>29 ms</a:t>
            </a:r>
          </a:p>
        </p:txBody>
      </p:sp>
      <p:sp>
        <p:nvSpPr>
          <p:cNvPr id="110601" name="Rectangle 37"/>
          <p:cNvSpPr>
            <a:spLocks noChangeAspect="1" noChangeArrowheads="1"/>
          </p:cNvSpPr>
          <p:nvPr/>
        </p:nvSpPr>
        <p:spPr bwMode="auto">
          <a:xfrm>
            <a:off x="152400" y="5397500"/>
            <a:ext cx="1016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algn="l" defTabSz="7620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defTabSz="76200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defTabSz="7620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defTabSz="7620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defTabSz="7620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000">
                <a:cs typeface="Arial" charset="0"/>
              </a:rPr>
              <a:t>271 ms</a:t>
            </a:r>
          </a:p>
        </p:txBody>
      </p:sp>
      <p:sp>
        <p:nvSpPr>
          <p:cNvPr id="110602" name="Rectangle 38"/>
          <p:cNvSpPr>
            <a:spLocks noChangeAspect="1" noChangeArrowheads="1"/>
          </p:cNvSpPr>
          <p:nvPr/>
        </p:nvSpPr>
        <p:spPr bwMode="auto">
          <a:xfrm>
            <a:off x="1143000" y="2424113"/>
            <a:ext cx="1016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algn="l" defTabSz="7620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defTabSz="76200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defTabSz="7620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defTabSz="7620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defTabSz="7620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000">
                <a:cs typeface="Arial" charset="0"/>
              </a:rPr>
              <a:t>500 ms</a:t>
            </a:r>
          </a:p>
        </p:txBody>
      </p:sp>
      <p:sp>
        <p:nvSpPr>
          <p:cNvPr id="110603" name="Rectangle 39"/>
          <p:cNvSpPr>
            <a:spLocks noChangeAspect="1" noChangeArrowheads="1"/>
          </p:cNvSpPr>
          <p:nvPr/>
        </p:nvSpPr>
        <p:spPr bwMode="auto">
          <a:xfrm>
            <a:off x="990600" y="3155950"/>
            <a:ext cx="8747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algn="l" defTabSz="7620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defTabSz="76200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defTabSz="7620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defTabSz="7620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defTabSz="7620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000">
                <a:cs typeface="Arial" charset="0"/>
              </a:rPr>
              <a:t>29 ms</a:t>
            </a:r>
          </a:p>
        </p:txBody>
      </p:sp>
      <p:grpSp>
        <p:nvGrpSpPr>
          <p:cNvPr id="110604" name="Group 40"/>
          <p:cNvGrpSpPr>
            <a:grpSpLocks/>
          </p:cNvGrpSpPr>
          <p:nvPr/>
        </p:nvGrpSpPr>
        <p:grpSpPr bwMode="auto">
          <a:xfrm>
            <a:off x="1581150" y="4471988"/>
            <a:ext cx="1863725" cy="922337"/>
            <a:chOff x="2187" y="2437"/>
            <a:chExt cx="1174" cy="581"/>
          </a:xfrm>
        </p:grpSpPr>
        <p:sp>
          <p:nvSpPr>
            <p:cNvPr id="110715" name="Rectangle 41"/>
            <p:cNvSpPr>
              <a:spLocks noChangeAspect="1" noChangeArrowheads="1"/>
            </p:cNvSpPr>
            <p:nvPr/>
          </p:nvSpPr>
          <p:spPr bwMode="auto">
            <a:xfrm>
              <a:off x="2187" y="2437"/>
              <a:ext cx="1174" cy="58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fr-FR" altLang="fr-FR" sz="2400">
                <a:solidFill>
                  <a:schemeClr val="tx2"/>
                </a:solidFill>
              </a:endParaRPr>
            </a:p>
          </p:txBody>
        </p:sp>
        <p:grpSp>
          <p:nvGrpSpPr>
            <p:cNvPr id="110716" name="Group 42"/>
            <p:cNvGrpSpPr>
              <a:grpSpLocks noChangeAspect="1"/>
            </p:cNvGrpSpPr>
            <p:nvPr/>
          </p:nvGrpSpPr>
          <p:grpSpPr bwMode="auto">
            <a:xfrm>
              <a:off x="2403" y="2564"/>
              <a:ext cx="764" cy="300"/>
              <a:chOff x="2651" y="1824"/>
              <a:chExt cx="398" cy="156"/>
            </a:xfrm>
          </p:grpSpPr>
          <p:sp>
            <p:nvSpPr>
              <p:cNvPr id="110718" name="Rectangle 43"/>
              <p:cNvSpPr>
                <a:spLocks noChangeAspect="1" noChangeArrowheads="1"/>
              </p:cNvSpPr>
              <p:nvPr/>
            </p:nvSpPr>
            <p:spPr bwMode="auto">
              <a:xfrm>
                <a:off x="2657" y="183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719" name="Rectangle 44"/>
              <p:cNvSpPr>
                <a:spLocks noChangeAspect="1" noChangeArrowheads="1"/>
              </p:cNvSpPr>
              <p:nvPr/>
            </p:nvSpPr>
            <p:spPr bwMode="auto">
              <a:xfrm>
                <a:off x="2731" y="1852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720" name="Rectangle 45"/>
              <p:cNvSpPr>
                <a:spLocks noChangeAspect="1" noChangeArrowheads="1"/>
              </p:cNvSpPr>
              <p:nvPr/>
            </p:nvSpPr>
            <p:spPr bwMode="auto">
              <a:xfrm>
                <a:off x="2813" y="183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721" name="Rectangle 46"/>
              <p:cNvSpPr>
                <a:spLocks noChangeAspect="1" noChangeArrowheads="1"/>
              </p:cNvSpPr>
              <p:nvPr/>
            </p:nvSpPr>
            <p:spPr bwMode="auto">
              <a:xfrm>
                <a:off x="2845" y="1872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722" name="Rectangle 47"/>
              <p:cNvSpPr>
                <a:spLocks noChangeAspect="1" noChangeArrowheads="1"/>
              </p:cNvSpPr>
              <p:nvPr/>
            </p:nvSpPr>
            <p:spPr bwMode="auto">
              <a:xfrm>
                <a:off x="2759" y="1920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723" name="Rectangle 48"/>
              <p:cNvSpPr>
                <a:spLocks noChangeAspect="1" noChangeArrowheads="1"/>
              </p:cNvSpPr>
              <p:nvPr/>
            </p:nvSpPr>
            <p:spPr bwMode="auto">
              <a:xfrm>
                <a:off x="2677" y="190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724" name="Rectangle 49"/>
              <p:cNvSpPr>
                <a:spLocks noChangeAspect="1" noChangeArrowheads="1"/>
              </p:cNvSpPr>
              <p:nvPr/>
            </p:nvSpPr>
            <p:spPr bwMode="auto">
              <a:xfrm>
                <a:off x="2873" y="190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725" name="Rectangle 50"/>
              <p:cNvSpPr>
                <a:spLocks noChangeAspect="1" noChangeArrowheads="1"/>
              </p:cNvSpPr>
              <p:nvPr/>
            </p:nvSpPr>
            <p:spPr bwMode="auto">
              <a:xfrm>
                <a:off x="2943" y="1922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726" name="Rectangle 51"/>
              <p:cNvSpPr>
                <a:spLocks noChangeAspect="1" noChangeArrowheads="1"/>
              </p:cNvSpPr>
              <p:nvPr/>
            </p:nvSpPr>
            <p:spPr bwMode="auto">
              <a:xfrm>
                <a:off x="2927" y="1838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727" name="Rectangle 52"/>
              <p:cNvSpPr>
                <a:spLocks noChangeAspect="1" noChangeArrowheads="1"/>
              </p:cNvSpPr>
              <p:nvPr/>
            </p:nvSpPr>
            <p:spPr bwMode="auto">
              <a:xfrm>
                <a:off x="2979" y="1908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728" name="Rectangle 53"/>
              <p:cNvSpPr>
                <a:spLocks noChangeAspect="1" noChangeArrowheads="1"/>
              </p:cNvSpPr>
              <p:nvPr/>
            </p:nvSpPr>
            <p:spPr bwMode="auto">
              <a:xfrm rot="2760000">
                <a:off x="3001" y="1868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729" name="Rectangle 54"/>
              <p:cNvSpPr>
                <a:spLocks noChangeAspect="1" noChangeArrowheads="1"/>
              </p:cNvSpPr>
              <p:nvPr/>
            </p:nvSpPr>
            <p:spPr bwMode="auto">
              <a:xfrm rot="2760000">
                <a:off x="2915" y="187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730" name="Rectangle 55"/>
              <p:cNvSpPr>
                <a:spLocks noChangeAspect="1" noChangeArrowheads="1"/>
              </p:cNvSpPr>
              <p:nvPr/>
            </p:nvSpPr>
            <p:spPr bwMode="auto">
              <a:xfrm rot="2760000">
                <a:off x="2813" y="1902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731" name="Rectangle 56"/>
              <p:cNvSpPr>
                <a:spLocks noChangeAspect="1" noChangeArrowheads="1"/>
              </p:cNvSpPr>
              <p:nvPr/>
            </p:nvSpPr>
            <p:spPr bwMode="auto">
              <a:xfrm rot="2760000">
                <a:off x="2711" y="1930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732" name="Rectangle 57"/>
              <p:cNvSpPr>
                <a:spLocks noChangeAspect="1" noChangeArrowheads="1"/>
              </p:cNvSpPr>
              <p:nvPr/>
            </p:nvSpPr>
            <p:spPr bwMode="auto">
              <a:xfrm rot="2760000">
                <a:off x="2755" y="1886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733" name="Rectangle 58"/>
              <p:cNvSpPr>
                <a:spLocks noChangeAspect="1" noChangeArrowheads="1"/>
              </p:cNvSpPr>
              <p:nvPr/>
            </p:nvSpPr>
            <p:spPr bwMode="auto">
              <a:xfrm rot="2760000">
                <a:off x="2783" y="182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734" name="Rectangle 59"/>
              <p:cNvSpPr>
                <a:spLocks noChangeAspect="1" noChangeArrowheads="1"/>
              </p:cNvSpPr>
              <p:nvPr/>
            </p:nvSpPr>
            <p:spPr bwMode="auto">
              <a:xfrm rot="2760000">
                <a:off x="2689" y="186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735" name="Rectangle 60"/>
              <p:cNvSpPr>
                <a:spLocks noChangeAspect="1" noChangeArrowheads="1"/>
              </p:cNvSpPr>
              <p:nvPr/>
            </p:nvSpPr>
            <p:spPr bwMode="auto">
              <a:xfrm rot="2760000">
                <a:off x="2907" y="1932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736" name="Rectangle 61"/>
              <p:cNvSpPr>
                <a:spLocks noChangeAspect="1" noChangeArrowheads="1"/>
              </p:cNvSpPr>
              <p:nvPr/>
            </p:nvSpPr>
            <p:spPr bwMode="auto">
              <a:xfrm rot="2760000">
                <a:off x="2827" y="1932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737" name="Rectangle 62"/>
              <p:cNvSpPr>
                <a:spLocks noChangeAspect="1" noChangeArrowheads="1"/>
              </p:cNvSpPr>
              <p:nvPr/>
            </p:nvSpPr>
            <p:spPr bwMode="auto">
              <a:xfrm>
                <a:off x="2651" y="192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738" name="Rectangle 63"/>
              <p:cNvSpPr>
                <a:spLocks noChangeAspect="1" noChangeArrowheads="1"/>
              </p:cNvSpPr>
              <p:nvPr/>
            </p:nvSpPr>
            <p:spPr bwMode="auto">
              <a:xfrm rot="2760000">
                <a:off x="2855" y="184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739" name="Rectangle 64"/>
              <p:cNvSpPr>
                <a:spLocks noChangeAspect="1" noChangeArrowheads="1"/>
              </p:cNvSpPr>
              <p:nvPr/>
            </p:nvSpPr>
            <p:spPr bwMode="auto">
              <a:xfrm rot="2760000">
                <a:off x="2959" y="186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</p:grpSp>
        <p:sp>
          <p:nvSpPr>
            <p:cNvPr id="110717" name="Rectangle 65"/>
            <p:cNvSpPr>
              <a:spLocks noChangeArrowheads="1"/>
            </p:cNvSpPr>
            <p:nvPr/>
          </p:nvSpPr>
          <p:spPr bwMode="auto">
            <a:xfrm>
              <a:off x="2616" y="2796"/>
              <a:ext cx="116" cy="15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rgbClr val="F8FE02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fr-FR" altLang="fr-FR" sz="1000">
                <a:solidFill>
                  <a:schemeClr val="tx2"/>
                </a:solidFill>
              </a:endParaRPr>
            </a:p>
          </p:txBody>
        </p:sp>
      </p:grpSp>
      <p:grpSp>
        <p:nvGrpSpPr>
          <p:cNvPr id="110605" name="Group 67"/>
          <p:cNvGrpSpPr>
            <a:grpSpLocks noChangeAspect="1"/>
          </p:cNvGrpSpPr>
          <p:nvPr/>
        </p:nvGrpSpPr>
        <p:grpSpPr bwMode="auto">
          <a:xfrm>
            <a:off x="1352550" y="5241925"/>
            <a:ext cx="1860550" cy="914400"/>
            <a:chOff x="2157" y="1949"/>
            <a:chExt cx="488" cy="240"/>
          </a:xfrm>
        </p:grpSpPr>
        <p:sp>
          <p:nvSpPr>
            <p:cNvPr id="110691" name="Rectangle 68"/>
            <p:cNvSpPr>
              <a:spLocks noChangeAspect="1" noChangeArrowheads="1"/>
            </p:cNvSpPr>
            <p:nvPr/>
          </p:nvSpPr>
          <p:spPr bwMode="auto">
            <a:xfrm>
              <a:off x="2157" y="1949"/>
              <a:ext cx="488" cy="24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fr-FR" altLang="fr-FR" sz="2400">
                <a:solidFill>
                  <a:schemeClr val="tx2"/>
                </a:solidFill>
              </a:endParaRPr>
            </a:p>
          </p:txBody>
        </p:sp>
        <p:grpSp>
          <p:nvGrpSpPr>
            <p:cNvPr id="110692" name="Group 69"/>
            <p:cNvGrpSpPr>
              <a:grpSpLocks noChangeAspect="1"/>
            </p:cNvGrpSpPr>
            <p:nvPr/>
          </p:nvGrpSpPr>
          <p:grpSpPr bwMode="auto">
            <a:xfrm>
              <a:off x="2253" y="2004"/>
              <a:ext cx="318" cy="125"/>
              <a:chOff x="2151" y="2304"/>
              <a:chExt cx="398" cy="156"/>
            </a:xfrm>
          </p:grpSpPr>
          <p:sp>
            <p:nvSpPr>
              <p:cNvPr id="110693" name="Rectangle 70"/>
              <p:cNvSpPr>
                <a:spLocks noChangeAspect="1" noChangeArrowheads="1"/>
              </p:cNvSpPr>
              <p:nvPr/>
            </p:nvSpPr>
            <p:spPr bwMode="auto">
              <a:xfrm>
                <a:off x="2495" y="231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694" name="Rectangle 71"/>
              <p:cNvSpPr>
                <a:spLocks noChangeAspect="1" noChangeArrowheads="1"/>
              </p:cNvSpPr>
              <p:nvPr/>
            </p:nvSpPr>
            <p:spPr bwMode="auto">
              <a:xfrm>
                <a:off x="2421" y="2332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695" name="Rectangle 72"/>
              <p:cNvSpPr>
                <a:spLocks noChangeAspect="1" noChangeArrowheads="1"/>
              </p:cNvSpPr>
              <p:nvPr/>
            </p:nvSpPr>
            <p:spPr bwMode="auto">
              <a:xfrm>
                <a:off x="2339" y="231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696" name="Rectangle 73"/>
              <p:cNvSpPr>
                <a:spLocks noChangeAspect="1" noChangeArrowheads="1"/>
              </p:cNvSpPr>
              <p:nvPr/>
            </p:nvSpPr>
            <p:spPr bwMode="auto">
              <a:xfrm>
                <a:off x="2307" y="2352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697" name="Rectangle 74"/>
              <p:cNvSpPr>
                <a:spLocks noChangeAspect="1" noChangeArrowheads="1"/>
              </p:cNvSpPr>
              <p:nvPr/>
            </p:nvSpPr>
            <p:spPr bwMode="auto">
              <a:xfrm>
                <a:off x="2393" y="2400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698" name="Rectangle 75"/>
              <p:cNvSpPr>
                <a:spLocks noChangeAspect="1" noChangeArrowheads="1"/>
              </p:cNvSpPr>
              <p:nvPr/>
            </p:nvSpPr>
            <p:spPr bwMode="auto">
              <a:xfrm>
                <a:off x="2475" y="238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699" name="Rectangle 76"/>
              <p:cNvSpPr>
                <a:spLocks noChangeAspect="1" noChangeArrowheads="1"/>
              </p:cNvSpPr>
              <p:nvPr/>
            </p:nvSpPr>
            <p:spPr bwMode="auto">
              <a:xfrm>
                <a:off x="2279" y="238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700" name="Rectangle 77"/>
              <p:cNvSpPr>
                <a:spLocks noChangeAspect="1" noChangeArrowheads="1"/>
              </p:cNvSpPr>
              <p:nvPr/>
            </p:nvSpPr>
            <p:spPr bwMode="auto">
              <a:xfrm>
                <a:off x="2209" y="2402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701" name="Rectangle 78"/>
              <p:cNvSpPr>
                <a:spLocks noChangeAspect="1" noChangeArrowheads="1"/>
              </p:cNvSpPr>
              <p:nvPr/>
            </p:nvSpPr>
            <p:spPr bwMode="auto">
              <a:xfrm>
                <a:off x="2225" y="2318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702" name="Rectangle 79"/>
              <p:cNvSpPr>
                <a:spLocks noChangeAspect="1" noChangeArrowheads="1"/>
              </p:cNvSpPr>
              <p:nvPr/>
            </p:nvSpPr>
            <p:spPr bwMode="auto">
              <a:xfrm>
                <a:off x="2173" y="2388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703" name="Rectangle 80"/>
              <p:cNvSpPr>
                <a:spLocks noChangeAspect="1" noChangeArrowheads="1"/>
              </p:cNvSpPr>
              <p:nvPr/>
            </p:nvSpPr>
            <p:spPr bwMode="auto">
              <a:xfrm rot="18840000" flipH="1">
                <a:off x="2151" y="2348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704" name="Rectangle 81"/>
              <p:cNvSpPr>
                <a:spLocks noChangeAspect="1" noChangeArrowheads="1"/>
              </p:cNvSpPr>
              <p:nvPr/>
            </p:nvSpPr>
            <p:spPr bwMode="auto">
              <a:xfrm rot="18840000" flipH="1">
                <a:off x="2237" y="235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705" name="Rectangle 82"/>
              <p:cNvSpPr>
                <a:spLocks noChangeAspect="1" noChangeArrowheads="1"/>
              </p:cNvSpPr>
              <p:nvPr/>
            </p:nvSpPr>
            <p:spPr bwMode="auto">
              <a:xfrm rot="18840000" flipH="1">
                <a:off x="2339" y="2382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706" name="Rectangle 83"/>
              <p:cNvSpPr>
                <a:spLocks noChangeAspect="1" noChangeArrowheads="1"/>
              </p:cNvSpPr>
              <p:nvPr/>
            </p:nvSpPr>
            <p:spPr bwMode="auto">
              <a:xfrm rot="18840000" flipH="1">
                <a:off x="2441" y="2410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707" name="Rectangle 84"/>
              <p:cNvSpPr>
                <a:spLocks noChangeAspect="1" noChangeArrowheads="1"/>
              </p:cNvSpPr>
              <p:nvPr/>
            </p:nvSpPr>
            <p:spPr bwMode="auto">
              <a:xfrm rot="18840000" flipH="1">
                <a:off x="2397" y="2366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708" name="Rectangle 85"/>
              <p:cNvSpPr>
                <a:spLocks noChangeAspect="1" noChangeArrowheads="1"/>
              </p:cNvSpPr>
              <p:nvPr/>
            </p:nvSpPr>
            <p:spPr bwMode="auto">
              <a:xfrm rot="18840000" flipH="1">
                <a:off x="2369" y="230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709" name="Rectangle 86"/>
              <p:cNvSpPr>
                <a:spLocks noChangeAspect="1" noChangeArrowheads="1"/>
              </p:cNvSpPr>
              <p:nvPr/>
            </p:nvSpPr>
            <p:spPr bwMode="auto">
              <a:xfrm rot="18840000" flipH="1">
                <a:off x="2463" y="234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710" name="Rectangle 87"/>
              <p:cNvSpPr>
                <a:spLocks noChangeAspect="1" noChangeArrowheads="1"/>
              </p:cNvSpPr>
              <p:nvPr/>
            </p:nvSpPr>
            <p:spPr bwMode="auto">
              <a:xfrm rot="18840000" flipH="1">
                <a:off x="2245" y="2412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711" name="Rectangle 88"/>
              <p:cNvSpPr>
                <a:spLocks noChangeAspect="1" noChangeArrowheads="1"/>
              </p:cNvSpPr>
              <p:nvPr/>
            </p:nvSpPr>
            <p:spPr bwMode="auto">
              <a:xfrm rot="18840000" flipH="1">
                <a:off x="2325" y="2412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712" name="Rectangle 89"/>
              <p:cNvSpPr>
                <a:spLocks noChangeAspect="1" noChangeArrowheads="1"/>
              </p:cNvSpPr>
              <p:nvPr/>
            </p:nvSpPr>
            <p:spPr bwMode="auto">
              <a:xfrm>
                <a:off x="2501" y="240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713" name="Rectangle 90"/>
              <p:cNvSpPr>
                <a:spLocks noChangeAspect="1" noChangeArrowheads="1"/>
              </p:cNvSpPr>
              <p:nvPr/>
            </p:nvSpPr>
            <p:spPr bwMode="auto">
              <a:xfrm rot="18840000" flipH="1">
                <a:off x="2297" y="232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714" name="Rectangle 91"/>
              <p:cNvSpPr>
                <a:spLocks noChangeAspect="1" noChangeArrowheads="1"/>
              </p:cNvSpPr>
              <p:nvPr/>
            </p:nvSpPr>
            <p:spPr bwMode="auto">
              <a:xfrm rot="18840000" flipH="1">
                <a:off x="2193" y="234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</p:grpSp>
      </p:grpSp>
      <p:sp>
        <p:nvSpPr>
          <p:cNvPr id="110606" name="Text Box 92"/>
          <p:cNvSpPr txBox="1">
            <a:spLocks noChangeArrowheads="1"/>
          </p:cNvSpPr>
          <p:nvPr/>
        </p:nvSpPr>
        <p:spPr bwMode="auto">
          <a:xfrm>
            <a:off x="762000" y="6080125"/>
            <a:ext cx="36068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000">
                <a:solidFill>
                  <a:schemeClr val="tx2"/>
                </a:solidFill>
              </a:rPr>
              <a:t>Tache = Décision sémantique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000">
                <a:solidFill>
                  <a:schemeClr val="tx2"/>
                </a:solidFill>
              </a:rPr>
              <a:t>(objet naturel versus artificiel)</a:t>
            </a:r>
          </a:p>
        </p:txBody>
      </p:sp>
      <p:sp>
        <p:nvSpPr>
          <p:cNvPr id="110607" name="Text Box 66"/>
          <p:cNvSpPr txBox="1">
            <a:spLocks noChangeArrowheads="1"/>
          </p:cNvSpPr>
          <p:nvPr/>
        </p:nvSpPr>
        <p:spPr bwMode="auto">
          <a:xfrm>
            <a:off x="134938" y="404813"/>
            <a:ext cx="8991600" cy="830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400">
                <a:solidFill>
                  <a:schemeClr val="tx2"/>
                </a:solidFill>
              </a:rPr>
              <a:t>Activation subliminale d’un code orthographique abstrait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400">
                <a:solidFill>
                  <a:schemeClr val="tx2"/>
                </a:solidFill>
              </a:rPr>
              <a:t>(Dehaene et al., 2001, 2004)</a:t>
            </a:r>
          </a:p>
        </p:txBody>
      </p:sp>
      <p:grpSp>
        <p:nvGrpSpPr>
          <p:cNvPr id="110608" name="Group 4"/>
          <p:cNvGrpSpPr>
            <a:grpSpLocks/>
          </p:cNvGrpSpPr>
          <p:nvPr/>
        </p:nvGrpSpPr>
        <p:grpSpPr bwMode="auto">
          <a:xfrm>
            <a:off x="6284913" y="2276475"/>
            <a:ext cx="1863725" cy="919163"/>
            <a:chOff x="3640" y="1056"/>
            <a:chExt cx="1174" cy="579"/>
          </a:xfrm>
        </p:grpSpPr>
        <p:sp>
          <p:nvSpPr>
            <p:cNvPr id="110689" name="Rectangle 5"/>
            <p:cNvSpPr>
              <a:spLocks noChangeAspect="1" noChangeArrowheads="1"/>
            </p:cNvSpPr>
            <p:nvPr/>
          </p:nvSpPr>
          <p:spPr bwMode="auto">
            <a:xfrm>
              <a:off x="3640" y="1056"/>
              <a:ext cx="1174" cy="579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fr-FR" altLang="fr-FR" sz="2400">
                <a:solidFill>
                  <a:schemeClr val="tx2"/>
                </a:solidFill>
              </a:endParaRPr>
            </a:p>
          </p:txBody>
        </p:sp>
        <p:sp>
          <p:nvSpPr>
            <p:cNvPr id="110690" name="Rectangle 6"/>
            <p:cNvSpPr>
              <a:spLocks noChangeAspect="1" noChangeArrowheads="1"/>
            </p:cNvSpPr>
            <p:nvPr/>
          </p:nvSpPr>
          <p:spPr bwMode="auto">
            <a:xfrm>
              <a:off x="3998" y="1169"/>
              <a:ext cx="544" cy="2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algn="l" defTabSz="762000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defTabSz="76200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defTabSz="7620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defTabSz="7620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defTabSz="7620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fr-FR" altLang="fr-FR" sz="2400">
                  <a:cs typeface="Arial" charset="0"/>
                </a:rPr>
                <a:t>radio</a:t>
              </a:r>
            </a:p>
          </p:txBody>
        </p:sp>
      </p:grpSp>
      <p:grpSp>
        <p:nvGrpSpPr>
          <p:cNvPr id="110609" name="Group 7"/>
          <p:cNvGrpSpPr>
            <a:grpSpLocks noChangeAspect="1"/>
          </p:cNvGrpSpPr>
          <p:nvPr/>
        </p:nvGrpSpPr>
        <p:grpSpPr bwMode="auto">
          <a:xfrm>
            <a:off x="6043613" y="3005138"/>
            <a:ext cx="1863725" cy="917575"/>
            <a:chOff x="2967" y="1183"/>
            <a:chExt cx="489" cy="241"/>
          </a:xfrm>
        </p:grpSpPr>
        <p:sp>
          <p:nvSpPr>
            <p:cNvPr id="110665" name="Rectangle 8"/>
            <p:cNvSpPr>
              <a:spLocks noChangeAspect="1" noChangeArrowheads="1"/>
            </p:cNvSpPr>
            <p:nvPr/>
          </p:nvSpPr>
          <p:spPr bwMode="auto">
            <a:xfrm>
              <a:off x="2967" y="1183"/>
              <a:ext cx="489" cy="24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fr-FR" altLang="fr-FR" sz="2400">
                <a:solidFill>
                  <a:schemeClr val="tx2"/>
                </a:solidFill>
              </a:endParaRPr>
            </a:p>
          </p:txBody>
        </p:sp>
        <p:grpSp>
          <p:nvGrpSpPr>
            <p:cNvPr id="110666" name="Group 9"/>
            <p:cNvGrpSpPr>
              <a:grpSpLocks noChangeAspect="1"/>
            </p:cNvGrpSpPr>
            <p:nvPr/>
          </p:nvGrpSpPr>
          <p:grpSpPr bwMode="auto">
            <a:xfrm>
              <a:off x="3065" y="1233"/>
              <a:ext cx="319" cy="125"/>
              <a:chOff x="3167" y="1340"/>
              <a:chExt cx="398" cy="156"/>
            </a:xfrm>
          </p:grpSpPr>
          <p:sp>
            <p:nvSpPr>
              <p:cNvPr id="110667" name="Rectangle 10"/>
              <p:cNvSpPr>
                <a:spLocks noChangeAspect="1" noChangeArrowheads="1"/>
              </p:cNvSpPr>
              <p:nvPr/>
            </p:nvSpPr>
            <p:spPr bwMode="auto">
              <a:xfrm>
                <a:off x="3173" y="1350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668" name="Rectangle 11"/>
              <p:cNvSpPr>
                <a:spLocks noChangeAspect="1" noChangeArrowheads="1"/>
              </p:cNvSpPr>
              <p:nvPr/>
            </p:nvSpPr>
            <p:spPr bwMode="auto">
              <a:xfrm>
                <a:off x="3247" y="1368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669" name="Rectangle 12"/>
              <p:cNvSpPr>
                <a:spLocks noChangeAspect="1" noChangeArrowheads="1"/>
              </p:cNvSpPr>
              <p:nvPr/>
            </p:nvSpPr>
            <p:spPr bwMode="auto">
              <a:xfrm>
                <a:off x="3329" y="1350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670" name="Rectangle 13"/>
              <p:cNvSpPr>
                <a:spLocks noChangeAspect="1" noChangeArrowheads="1"/>
              </p:cNvSpPr>
              <p:nvPr/>
            </p:nvSpPr>
            <p:spPr bwMode="auto">
              <a:xfrm>
                <a:off x="3361" y="1388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671" name="Rectangle 14"/>
              <p:cNvSpPr>
                <a:spLocks noChangeAspect="1" noChangeArrowheads="1"/>
              </p:cNvSpPr>
              <p:nvPr/>
            </p:nvSpPr>
            <p:spPr bwMode="auto">
              <a:xfrm>
                <a:off x="3275" y="1436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672" name="Rectangle 15"/>
              <p:cNvSpPr>
                <a:spLocks noChangeAspect="1" noChangeArrowheads="1"/>
              </p:cNvSpPr>
              <p:nvPr/>
            </p:nvSpPr>
            <p:spPr bwMode="auto">
              <a:xfrm>
                <a:off x="3193" y="1420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673" name="Rectangle 16"/>
              <p:cNvSpPr>
                <a:spLocks noChangeAspect="1" noChangeArrowheads="1"/>
              </p:cNvSpPr>
              <p:nvPr/>
            </p:nvSpPr>
            <p:spPr bwMode="auto">
              <a:xfrm>
                <a:off x="3389" y="1420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674" name="Rectangle 17"/>
              <p:cNvSpPr>
                <a:spLocks noChangeAspect="1" noChangeArrowheads="1"/>
              </p:cNvSpPr>
              <p:nvPr/>
            </p:nvSpPr>
            <p:spPr bwMode="auto">
              <a:xfrm>
                <a:off x="3459" y="1438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675" name="Rectangle 18"/>
              <p:cNvSpPr>
                <a:spLocks noChangeAspect="1" noChangeArrowheads="1"/>
              </p:cNvSpPr>
              <p:nvPr/>
            </p:nvSpPr>
            <p:spPr bwMode="auto">
              <a:xfrm>
                <a:off x="3443" y="135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676" name="Rectangle 19"/>
              <p:cNvSpPr>
                <a:spLocks noChangeAspect="1" noChangeArrowheads="1"/>
              </p:cNvSpPr>
              <p:nvPr/>
            </p:nvSpPr>
            <p:spPr bwMode="auto">
              <a:xfrm>
                <a:off x="3495" y="142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677" name="Rectangle 20"/>
              <p:cNvSpPr>
                <a:spLocks noChangeAspect="1" noChangeArrowheads="1"/>
              </p:cNvSpPr>
              <p:nvPr/>
            </p:nvSpPr>
            <p:spPr bwMode="auto">
              <a:xfrm rot="2760000">
                <a:off x="3517" y="138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678" name="Rectangle 21"/>
              <p:cNvSpPr>
                <a:spLocks noChangeAspect="1" noChangeArrowheads="1"/>
              </p:cNvSpPr>
              <p:nvPr/>
            </p:nvSpPr>
            <p:spPr bwMode="auto">
              <a:xfrm rot="2760000">
                <a:off x="3431" y="1390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679" name="Rectangle 22"/>
              <p:cNvSpPr>
                <a:spLocks noChangeAspect="1" noChangeArrowheads="1"/>
              </p:cNvSpPr>
              <p:nvPr/>
            </p:nvSpPr>
            <p:spPr bwMode="auto">
              <a:xfrm rot="2760000">
                <a:off x="3329" y="1418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680" name="Rectangle 23"/>
              <p:cNvSpPr>
                <a:spLocks noChangeAspect="1" noChangeArrowheads="1"/>
              </p:cNvSpPr>
              <p:nvPr/>
            </p:nvSpPr>
            <p:spPr bwMode="auto">
              <a:xfrm rot="2760000">
                <a:off x="3227" y="1446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681" name="Rectangle 24"/>
              <p:cNvSpPr>
                <a:spLocks noChangeAspect="1" noChangeArrowheads="1"/>
              </p:cNvSpPr>
              <p:nvPr/>
            </p:nvSpPr>
            <p:spPr bwMode="auto">
              <a:xfrm rot="2760000">
                <a:off x="3271" y="1402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682" name="Rectangle 25"/>
              <p:cNvSpPr>
                <a:spLocks noChangeAspect="1" noChangeArrowheads="1"/>
              </p:cNvSpPr>
              <p:nvPr/>
            </p:nvSpPr>
            <p:spPr bwMode="auto">
              <a:xfrm rot="2760000">
                <a:off x="3299" y="1340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683" name="Rectangle 26"/>
              <p:cNvSpPr>
                <a:spLocks noChangeAspect="1" noChangeArrowheads="1"/>
              </p:cNvSpPr>
              <p:nvPr/>
            </p:nvSpPr>
            <p:spPr bwMode="auto">
              <a:xfrm rot="2760000">
                <a:off x="3205" y="1380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684" name="Rectangle 27"/>
              <p:cNvSpPr>
                <a:spLocks noChangeAspect="1" noChangeArrowheads="1"/>
              </p:cNvSpPr>
              <p:nvPr/>
            </p:nvSpPr>
            <p:spPr bwMode="auto">
              <a:xfrm rot="2760000">
                <a:off x="3423" y="1448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685" name="Rectangle 28"/>
              <p:cNvSpPr>
                <a:spLocks noChangeAspect="1" noChangeArrowheads="1"/>
              </p:cNvSpPr>
              <p:nvPr/>
            </p:nvSpPr>
            <p:spPr bwMode="auto">
              <a:xfrm rot="2760000">
                <a:off x="3343" y="1448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686" name="Rectangle 29"/>
              <p:cNvSpPr>
                <a:spLocks noChangeAspect="1" noChangeArrowheads="1"/>
              </p:cNvSpPr>
              <p:nvPr/>
            </p:nvSpPr>
            <p:spPr bwMode="auto">
              <a:xfrm>
                <a:off x="3167" y="1440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687" name="Rectangle 30"/>
              <p:cNvSpPr>
                <a:spLocks noChangeAspect="1" noChangeArrowheads="1"/>
              </p:cNvSpPr>
              <p:nvPr/>
            </p:nvSpPr>
            <p:spPr bwMode="auto">
              <a:xfrm rot="2760000">
                <a:off x="3371" y="1360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688" name="Rectangle 31"/>
              <p:cNvSpPr>
                <a:spLocks noChangeAspect="1" noChangeArrowheads="1"/>
              </p:cNvSpPr>
              <p:nvPr/>
            </p:nvSpPr>
            <p:spPr bwMode="auto">
              <a:xfrm rot="2760000">
                <a:off x="3475" y="1380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</p:grpSp>
      </p:grpSp>
      <p:grpSp>
        <p:nvGrpSpPr>
          <p:cNvPr id="110610" name="Group 32"/>
          <p:cNvGrpSpPr>
            <a:grpSpLocks/>
          </p:cNvGrpSpPr>
          <p:nvPr/>
        </p:nvGrpSpPr>
        <p:grpSpPr bwMode="auto">
          <a:xfrm>
            <a:off x="5781675" y="3729038"/>
            <a:ext cx="1863725" cy="919162"/>
            <a:chOff x="2689" y="1971"/>
            <a:chExt cx="1174" cy="579"/>
          </a:xfrm>
        </p:grpSpPr>
        <p:sp>
          <p:nvSpPr>
            <p:cNvPr id="110663" name="Rectangle 33"/>
            <p:cNvSpPr>
              <a:spLocks noChangeAspect="1" noChangeArrowheads="1"/>
            </p:cNvSpPr>
            <p:nvPr/>
          </p:nvSpPr>
          <p:spPr bwMode="auto">
            <a:xfrm>
              <a:off x="2689" y="1971"/>
              <a:ext cx="1174" cy="579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fr-FR" altLang="fr-FR" sz="2400">
                <a:solidFill>
                  <a:schemeClr val="tx2"/>
                </a:solidFill>
              </a:endParaRPr>
            </a:p>
          </p:txBody>
        </p:sp>
        <p:sp>
          <p:nvSpPr>
            <p:cNvPr id="110664" name="Rectangle 34"/>
            <p:cNvSpPr>
              <a:spLocks noChangeAspect="1" noChangeArrowheads="1"/>
            </p:cNvSpPr>
            <p:nvPr/>
          </p:nvSpPr>
          <p:spPr bwMode="auto">
            <a:xfrm>
              <a:off x="2906" y="2091"/>
              <a:ext cx="796" cy="29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algn="l" defTabSz="762000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defTabSz="76200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defTabSz="7620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defTabSz="7620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defTabSz="7620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fr-FR" altLang="fr-FR" sz="2400">
                  <a:cs typeface="Arial" charset="0"/>
                </a:rPr>
                <a:t>MULOT</a:t>
              </a:r>
            </a:p>
          </p:txBody>
        </p:sp>
      </p:grpSp>
      <p:grpSp>
        <p:nvGrpSpPr>
          <p:cNvPr id="110611" name="Group 40"/>
          <p:cNvGrpSpPr>
            <a:grpSpLocks/>
          </p:cNvGrpSpPr>
          <p:nvPr/>
        </p:nvGrpSpPr>
        <p:grpSpPr bwMode="auto">
          <a:xfrm>
            <a:off x="5529263" y="4468813"/>
            <a:ext cx="1863725" cy="922337"/>
            <a:chOff x="2187" y="2437"/>
            <a:chExt cx="1174" cy="581"/>
          </a:xfrm>
        </p:grpSpPr>
        <p:sp>
          <p:nvSpPr>
            <p:cNvPr id="110638" name="Rectangle 41"/>
            <p:cNvSpPr>
              <a:spLocks noChangeAspect="1" noChangeArrowheads="1"/>
            </p:cNvSpPr>
            <p:nvPr/>
          </p:nvSpPr>
          <p:spPr bwMode="auto">
            <a:xfrm>
              <a:off x="2187" y="2437"/>
              <a:ext cx="1174" cy="58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fr-FR" altLang="fr-FR" sz="2400">
                <a:solidFill>
                  <a:schemeClr val="tx2"/>
                </a:solidFill>
              </a:endParaRPr>
            </a:p>
          </p:txBody>
        </p:sp>
        <p:grpSp>
          <p:nvGrpSpPr>
            <p:cNvPr id="110639" name="Group 42"/>
            <p:cNvGrpSpPr>
              <a:grpSpLocks noChangeAspect="1"/>
            </p:cNvGrpSpPr>
            <p:nvPr/>
          </p:nvGrpSpPr>
          <p:grpSpPr bwMode="auto">
            <a:xfrm>
              <a:off x="2403" y="2564"/>
              <a:ext cx="764" cy="300"/>
              <a:chOff x="2651" y="1824"/>
              <a:chExt cx="398" cy="156"/>
            </a:xfrm>
          </p:grpSpPr>
          <p:sp>
            <p:nvSpPr>
              <p:cNvPr id="110641" name="Rectangle 43"/>
              <p:cNvSpPr>
                <a:spLocks noChangeAspect="1" noChangeArrowheads="1"/>
              </p:cNvSpPr>
              <p:nvPr/>
            </p:nvSpPr>
            <p:spPr bwMode="auto">
              <a:xfrm>
                <a:off x="2657" y="183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642" name="Rectangle 44"/>
              <p:cNvSpPr>
                <a:spLocks noChangeAspect="1" noChangeArrowheads="1"/>
              </p:cNvSpPr>
              <p:nvPr/>
            </p:nvSpPr>
            <p:spPr bwMode="auto">
              <a:xfrm>
                <a:off x="2731" y="1852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643" name="Rectangle 45"/>
              <p:cNvSpPr>
                <a:spLocks noChangeAspect="1" noChangeArrowheads="1"/>
              </p:cNvSpPr>
              <p:nvPr/>
            </p:nvSpPr>
            <p:spPr bwMode="auto">
              <a:xfrm>
                <a:off x="2813" y="183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644" name="Rectangle 46"/>
              <p:cNvSpPr>
                <a:spLocks noChangeAspect="1" noChangeArrowheads="1"/>
              </p:cNvSpPr>
              <p:nvPr/>
            </p:nvSpPr>
            <p:spPr bwMode="auto">
              <a:xfrm>
                <a:off x="2845" y="1872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645" name="Rectangle 47"/>
              <p:cNvSpPr>
                <a:spLocks noChangeAspect="1" noChangeArrowheads="1"/>
              </p:cNvSpPr>
              <p:nvPr/>
            </p:nvSpPr>
            <p:spPr bwMode="auto">
              <a:xfrm>
                <a:off x="2759" y="1920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646" name="Rectangle 48"/>
              <p:cNvSpPr>
                <a:spLocks noChangeAspect="1" noChangeArrowheads="1"/>
              </p:cNvSpPr>
              <p:nvPr/>
            </p:nvSpPr>
            <p:spPr bwMode="auto">
              <a:xfrm>
                <a:off x="2677" y="190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647" name="Rectangle 49"/>
              <p:cNvSpPr>
                <a:spLocks noChangeAspect="1" noChangeArrowheads="1"/>
              </p:cNvSpPr>
              <p:nvPr/>
            </p:nvSpPr>
            <p:spPr bwMode="auto">
              <a:xfrm>
                <a:off x="2873" y="190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648" name="Rectangle 50"/>
              <p:cNvSpPr>
                <a:spLocks noChangeAspect="1" noChangeArrowheads="1"/>
              </p:cNvSpPr>
              <p:nvPr/>
            </p:nvSpPr>
            <p:spPr bwMode="auto">
              <a:xfrm>
                <a:off x="2943" y="1922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649" name="Rectangle 51"/>
              <p:cNvSpPr>
                <a:spLocks noChangeAspect="1" noChangeArrowheads="1"/>
              </p:cNvSpPr>
              <p:nvPr/>
            </p:nvSpPr>
            <p:spPr bwMode="auto">
              <a:xfrm>
                <a:off x="2927" y="1838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650" name="Rectangle 52"/>
              <p:cNvSpPr>
                <a:spLocks noChangeAspect="1" noChangeArrowheads="1"/>
              </p:cNvSpPr>
              <p:nvPr/>
            </p:nvSpPr>
            <p:spPr bwMode="auto">
              <a:xfrm>
                <a:off x="2979" y="1908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651" name="Rectangle 53"/>
              <p:cNvSpPr>
                <a:spLocks noChangeAspect="1" noChangeArrowheads="1"/>
              </p:cNvSpPr>
              <p:nvPr/>
            </p:nvSpPr>
            <p:spPr bwMode="auto">
              <a:xfrm rot="2760000">
                <a:off x="3001" y="1868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652" name="Rectangle 54"/>
              <p:cNvSpPr>
                <a:spLocks noChangeAspect="1" noChangeArrowheads="1"/>
              </p:cNvSpPr>
              <p:nvPr/>
            </p:nvSpPr>
            <p:spPr bwMode="auto">
              <a:xfrm rot="2760000">
                <a:off x="2915" y="187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653" name="Rectangle 55"/>
              <p:cNvSpPr>
                <a:spLocks noChangeAspect="1" noChangeArrowheads="1"/>
              </p:cNvSpPr>
              <p:nvPr/>
            </p:nvSpPr>
            <p:spPr bwMode="auto">
              <a:xfrm rot="2760000">
                <a:off x="2813" y="1902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654" name="Rectangle 56"/>
              <p:cNvSpPr>
                <a:spLocks noChangeAspect="1" noChangeArrowheads="1"/>
              </p:cNvSpPr>
              <p:nvPr/>
            </p:nvSpPr>
            <p:spPr bwMode="auto">
              <a:xfrm rot="2760000">
                <a:off x="2711" y="1930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655" name="Rectangle 57"/>
              <p:cNvSpPr>
                <a:spLocks noChangeAspect="1" noChangeArrowheads="1"/>
              </p:cNvSpPr>
              <p:nvPr/>
            </p:nvSpPr>
            <p:spPr bwMode="auto">
              <a:xfrm rot="2760000">
                <a:off x="2755" y="1886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656" name="Rectangle 58"/>
              <p:cNvSpPr>
                <a:spLocks noChangeAspect="1" noChangeArrowheads="1"/>
              </p:cNvSpPr>
              <p:nvPr/>
            </p:nvSpPr>
            <p:spPr bwMode="auto">
              <a:xfrm rot="2760000">
                <a:off x="2783" y="182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657" name="Rectangle 59"/>
              <p:cNvSpPr>
                <a:spLocks noChangeAspect="1" noChangeArrowheads="1"/>
              </p:cNvSpPr>
              <p:nvPr/>
            </p:nvSpPr>
            <p:spPr bwMode="auto">
              <a:xfrm rot="2760000">
                <a:off x="2689" y="186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658" name="Rectangle 60"/>
              <p:cNvSpPr>
                <a:spLocks noChangeAspect="1" noChangeArrowheads="1"/>
              </p:cNvSpPr>
              <p:nvPr/>
            </p:nvSpPr>
            <p:spPr bwMode="auto">
              <a:xfrm rot="2760000">
                <a:off x="2907" y="1932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659" name="Rectangle 61"/>
              <p:cNvSpPr>
                <a:spLocks noChangeAspect="1" noChangeArrowheads="1"/>
              </p:cNvSpPr>
              <p:nvPr/>
            </p:nvSpPr>
            <p:spPr bwMode="auto">
              <a:xfrm rot="2760000">
                <a:off x="2827" y="1932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660" name="Rectangle 62"/>
              <p:cNvSpPr>
                <a:spLocks noChangeAspect="1" noChangeArrowheads="1"/>
              </p:cNvSpPr>
              <p:nvPr/>
            </p:nvSpPr>
            <p:spPr bwMode="auto">
              <a:xfrm>
                <a:off x="2651" y="192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661" name="Rectangle 63"/>
              <p:cNvSpPr>
                <a:spLocks noChangeAspect="1" noChangeArrowheads="1"/>
              </p:cNvSpPr>
              <p:nvPr/>
            </p:nvSpPr>
            <p:spPr bwMode="auto">
              <a:xfrm rot="2760000">
                <a:off x="2855" y="184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662" name="Rectangle 64"/>
              <p:cNvSpPr>
                <a:spLocks noChangeAspect="1" noChangeArrowheads="1"/>
              </p:cNvSpPr>
              <p:nvPr/>
            </p:nvSpPr>
            <p:spPr bwMode="auto">
              <a:xfrm rot="2760000">
                <a:off x="2959" y="186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</p:grpSp>
        <p:sp>
          <p:nvSpPr>
            <p:cNvPr id="110640" name="Rectangle 65"/>
            <p:cNvSpPr>
              <a:spLocks noChangeArrowheads="1"/>
            </p:cNvSpPr>
            <p:nvPr/>
          </p:nvSpPr>
          <p:spPr bwMode="auto">
            <a:xfrm>
              <a:off x="2616" y="2796"/>
              <a:ext cx="116" cy="15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rgbClr val="F8FE02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fr-FR" altLang="fr-FR" sz="1000">
                <a:solidFill>
                  <a:schemeClr val="tx2"/>
                </a:solidFill>
              </a:endParaRPr>
            </a:p>
          </p:txBody>
        </p:sp>
      </p:grpSp>
      <p:grpSp>
        <p:nvGrpSpPr>
          <p:cNvPr id="110612" name="Group 67"/>
          <p:cNvGrpSpPr>
            <a:grpSpLocks noChangeAspect="1"/>
          </p:cNvGrpSpPr>
          <p:nvPr/>
        </p:nvGrpSpPr>
        <p:grpSpPr bwMode="auto">
          <a:xfrm>
            <a:off x="5300663" y="5238750"/>
            <a:ext cx="1860550" cy="914400"/>
            <a:chOff x="2157" y="1949"/>
            <a:chExt cx="488" cy="240"/>
          </a:xfrm>
        </p:grpSpPr>
        <p:sp>
          <p:nvSpPr>
            <p:cNvPr id="110614" name="Rectangle 68"/>
            <p:cNvSpPr>
              <a:spLocks noChangeAspect="1" noChangeArrowheads="1"/>
            </p:cNvSpPr>
            <p:nvPr/>
          </p:nvSpPr>
          <p:spPr bwMode="auto">
            <a:xfrm>
              <a:off x="2157" y="1949"/>
              <a:ext cx="488" cy="24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fr-FR" altLang="fr-FR" sz="2400">
                <a:solidFill>
                  <a:schemeClr val="tx2"/>
                </a:solidFill>
              </a:endParaRPr>
            </a:p>
          </p:txBody>
        </p:sp>
        <p:grpSp>
          <p:nvGrpSpPr>
            <p:cNvPr id="110615" name="Group 69"/>
            <p:cNvGrpSpPr>
              <a:grpSpLocks noChangeAspect="1"/>
            </p:cNvGrpSpPr>
            <p:nvPr/>
          </p:nvGrpSpPr>
          <p:grpSpPr bwMode="auto">
            <a:xfrm>
              <a:off x="2253" y="2004"/>
              <a:ext cx="318" cy="125"/>
              <a:chOff x="2151" y="2304"/>
              <a:chExt cx="398" cy="156"/>
            </a:xfrm>
          </p:grpSpPr>
          <p:sp>
            <p:nvSpPr>
              <p:cNvPr id="110616" name="Rectangle 70"/>
              <p:cNvSpPr>
                <a:spLocks noChangeAspect="1" noChangeArrowheads="1"/>
              </p:cNvSpPr>
              <p:nvPr/>
            </p:nvSpPr>
            <p:spPr bwMode="auto">
              <a:xfrm>
                <a:off x="2495" y="231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617" name="Rectangle 71"/>
              <p:cNvSpPr>
                <a:spLocks noChangeAspect="1" noChangeArrowheads="1"/>
              </p:cNvSpPr>
              <p:nvPr/>
            </p:nvSpPr>
            <p:spPr bwMode="auto">
              <a:xfrm>
                <a:off x="2421" y="2332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618" name="Rectangle 72"/>
              <p:cNvSpPr>
                <a:spLocks noChangeAspect="1" noChangeArrowheads="1"/>
              </p:cNvSpPr>
              <p:nvPr/>
            </p:nvSpPr>
            <p:spPr bwMode="auto">
              <a:xfrm>
                <a:off x="2339" y="231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619" name="Rectangle 73"/>
              <p:cNvSpPr>
                <a:spLocks noChangeAspect="1" noChangeArrowheads="1"/>
              </p:cNvSpPr>
              <p:nvPr/>
            </p:nvSpPr>
            <p:spPr bwMode="auto">
              <a:xfrm>
                <a:off x="2307" y="2352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620" name="Rectangle 74"/>
              <p:cNvSpPr>
                <a:spLocks noChangeAspect="1" noChangeArrowheads="1"/>
              </p:cNvSpPr>
              <p:nvPr/>
            </p:nvSpPr>
            <p:spPr bwMode="auto">
              <a:xfrm>
                <a:off x="2393" y="2400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621" name="Rectangle 75"/>
              <p:cNvSpPr>
                <a:spLocks noChangeAspect="1" noChangeArrowheads="1"/>
              </p:cNvSpPr>
              <p:nvPr/>
            </p:nvSpPr>
            <p:spPr bwMode="auto">
              <a:xfrm>
                <a:off x="2475" y="238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622" name="Rectangle 76"/>
              <p:cNvSpPr>
                <a:spLocks noChangeAspect="1" noChangeArrowheads="1"/>
              </p:cNvSpPr>
              <p:nvPr/>
            </p:nvSpPr>
            <p:spPr bwMode="auto">
              <a:xfrm>
                <a:off x="2279" y="238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623" name="Rectangle 77"/>
              <p:cNvSpPr>
                <a:spLocks noChangeAspect="1" noChangeArrowheads="1"/>
              </p:cNvSpPr>
              <p:nvPr/>
            </p:nvSpPr>
            <p:spPr bwMode="auto">
              <a:xfrm>
                <a:off x="2209" y="2402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624" name="Rectangle 78"/>
              <p:cNvSpPr>
                <a:spLocks noChangeAspect="1" noChangeArrowheads="1"/>
              </p:cNvSpPr>
              <p:nvPr/>
            </p:nvSpPr>
            <p:spPr bwMode="auto">
              <a:xfrm>
                <a:off x="2225" y="2318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625" name="Rectangle 79"/>
              <p:cNvSpPr>
                <a:spLocks noChangeAspect="1" noChangeArrowheads="1"/>
              </p:cNvSpPr>
              <p:nvPr/>
            </p:nvSpPr>
            <p:spPr bwMode="auto">
              <a:xfrm>
                <a:off x="2173" y="2388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626" name="Rectangle 80"/>
              <p:cNvSpPr>
                <a:spLocks noChangeAspect="1" noChangeArrowheads="1"/>
              </p:cNvSpPr>
              <p:nvPr/>
            </p:nvSpPr>
            <p:spPr bwMode="auto">
              <a:xfrm rot="18840000" flipH="1">
                <a:off x="2151" y="2348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627" name="Rectangle 81"/>
              <p:cNvSpPr>
                <a:spLocks noChangeAspect="1" noChangeArrowheads="1"/>
              </p:cNvSpPr>
              <p:nvPr/>
            </p:nvSpPr>
            <p:spPr bwMode="auto">
              <a:xfrm rot="18840000" flipH="1">
                <a:off x="2237" y="235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628" name="Rectangle 82"/>
              <p:cNvSpPr>
                <a:spLocks noChangeAspect="1" noChangeArrowheads="1"/>
              </p:cNvSpPr>
              <p:nvPr/>
            </p:nvSpPr>
            <p:spPr bwMode="auto">
              <a:xfrm rot="18840000" flipH="1">
                <a:off x="2339" y="2382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629" name="Rectangle 83"/>
              <p:cNvSpPr>
                <a:spLocks noChangeAspect="1" noChangeArrowheads="1"/>
              </p:cNvSpPr>
              <p:nvPr/>
            </p:nvSpPr>
            <p:spPr bwMode="auto">
              <a:xfrm rot="18840000" flipH="1">
                <a:off x="2441" y="2410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630" name="Rectangle 84"/>
              <p:cNvSpPr>
                <a:spLocks noChangeAspect="1" noChangeArrowheads="1"/>
              </p:cNvSpPr>
              <p:nvPr/>
            </p:nvSpPr>
            <p:spPr bwMode="auto">
              <a:xfrm rot="18840000" flipH="1">
                <a:off x="2397" y="2366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631" name="Rectangle 85"/>
              <p:cNvSpPr>
                <a:spLocks noChangeAspect="1" noChangeArrowheads="1"/>
              </p:cNvSpPr>
              <p:nvPr/>
            </p:nvSpPr>
            <p:spPr bwMode="auto">
              <a:xfrm rot="18840000" flipH="1">
                <a:off x="2369" y="230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632" name="Rectangle 86"/>
              <p:cNvSpPr>
                <a:spLocks noChangeAspect="1" noChangeArrowheads="1"/>
              </p:cNvSpPr>
              <p:nvPr/>
            </p:nvSpPr>
            <p:spPr bwMode="auto">
              <a:xfrm rot="18840000" flipH="1">
                <a:off x="2463" y="234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633" name="Rectangle 87"/>
              <p:cNvSpPr>
                <a:spLocks noChangeAspect="1" noChangeArrowheads="1"/>
              </p:cNvSpPr>
              <p:nvPr/>
            </p:nvSpPr>
            <p:spPr bwMode="auto">
              <a:xfrm rot="18840000" flipH="1">
                <a:off x="2245" y="2412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634" name="Rectangle 88"/>
              <p:cNvSpPr>
                <a:spLocks noChangeAspect="1" noChangeArrowheads="1"/>
              </p:cNvSpPr>
              <p:nvPr/>
            </p:nvSpPr>
            <p:spPr bwMode="auto">
              <a:xfrm rot="18840000" flipH="1">
                <a:off x="2325" y="2412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635" name="Rectangle 89"/>
              <p:cNvSpPr>
                <a:spLocks noChangeAspect="1" noChangeArrowheads="1"/>
              </p:cNvSpPr>
              <p:nvPr/>
            </p:nvSpPr>
            <p:spPr bwMode="auto">
              <a:xfrm>
                <a:off x="2501" y="240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636" name="Rectangle 90"/>
              <p:cNvSpPr>
                <a:spLocks noChangeAspect="1" noChangeArrowheads="1"/>
              </p:cNvSpPr>
              <p:nvPr/>
            </p:nvSpPr>
            <p:spPr bwMode="auto">
              <a:xfrm rot="18840000" flipH="1">
                <a:off x="2297" y="232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10637" name="Rectangle 91"/>
              <p:cNvSpPr>
                <a:spLocks noChangeAspect="1" noChangeArrowheads="1"/>
              </p:cNvSpPr>
              <p:nvPr/>
            </p:nvSpPr>
            <p:spPr bwMode="auto">
              <a:xfrm rot="18840000" flipH="1">
                <a:off x="2193" y="234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fr-FR" altLang="fr-FR" sz="2400">
                  <a:solidFill>
                    <a:schemeClr val="tx2"/>
                  </a:solidFill>
                </a:endParaRPr>
              </a:p>
            </p:txBody>
          </p:sp>
        </p:grpSp>
      </p:grpSp>
      <p:sp>
        <p:nvSpPr>
          <p:cNvPr id="110613" name="Text Box 92"/>
          <p:cNvSpPr txBox="1">
            <a:spLocks noChangeArrowheads="1"/>
          </p:cNvSpPr>
          <p:nvPr/>
        </p:nvSpPr>
        <p:spPr bwMode="auto">
          <a:xfrm>
            <a:off x="4710113" y="6076950"/>
            <a:ext cx="36068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000">
                <a:solidFill>
                  <a:schemeClr val="tx2"/>
                </a:solidFill>
              </a:rPr>
              <a:t>Tache = Décision sémantique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000">
                <a:solidFill>
                  <a:schemeClr val="tx2"/>
                </a:solidFill>
              </a:rPr>
              <a:t>(objet naturel versus artificiel)</a:t>
            </a:r>
          </a:p>
        </p:txBody>
      </p:sp>
    </p:spTree>
    <p:extLst>
      <p:ext uri="{BB962C8B-B14F-4D97-AF65-F5344CB8AC3E}">
        <p14:creationId xmlns:p14="http://schemas.microsoft.com/office/powerpoint/2010/main" val="790020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111</Words>
  <Application>Microsoft Office PowerPoint</Application>
  <PresentationFormat>Affichage à l'écran (4:3)</PresentationFormat>
  <Paragraphs>29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Wingdings</vt:lpstr>
      <vt:lpstr>Thème Office</vt:lpstr>
      <vt:lpstr>Chapitre III : la nature fabulatrice de notre activité mentale (séance 4)</vt:lpstr>
      <vt:lpstr>Présentation PowerPoint</vt:lpstr>
    </vt:vector>
  </TitlesOfParts>
  <Company>CEA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Chapitre III : la nature fabulatrice de notre activité mentale (séance 4)</dc:title>
  <dc:creator>KM</dc:creator>
  <cp:lastModifiedBy>Karima MERSAD</cp:lastModifiedBy>
  <cp:revision>1</cp:revision>
  <dcterms:created xsi:type="dcterms:W3CDTF">2017-05-19T14:27:37Z</dcterms:created>
  <dcterms:modified xsi:type="dcterms:W3CDTF">2017-05-19T14:29:51Z</dcterms:modified>
</cp:coreProperties>
</file>